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2F5597"/>
    <a:srgbClr val="2E75B6"/>
    <a:srgbClr val="09BD9B"/>
    <a:srgbClr val="01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>
        <p:scale>
          <a:sx n="100" d="100"/>
          <a:sy n="100" d="100"/>
        </p:scale>
        <p:origin x="-1128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5F95-457E-4EBD-9CF6-8D80F327F0E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34AA2-3915-4EDB-9BEC-B2DC31D9A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5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1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17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75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5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7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29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06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1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9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00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E3ADDAD-63C4-4E4F-9A1E-1D4CAAD46B87}"/>
              </a:ext>
            </a:extLst>
          </p:cNvPr>
          <p:cNvSpPr/>
          <p:nvPr/>
        </p:nvSpPr>
        <p:spPr>
          <a:xfrm>
            <a:off x="845542" y="0"/>
            <a:ext cx="1092700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БУХОРО ВИЛОЯТИДА 2021-2022 ЙИЛЛАРДА ТУРИЗМ ВА ХИЗМАТ КЎРСАТИШ СОҲАСИДА АМАЛГА ОШИРИЛАДИГАН ИНВЕСТИЦИЯ ЛОЙИҲАЛАРИ ТАҚДИМОТИ</a:t>
            </a:r>
          </a:p>
        </p:txBody>
      </p:sp>
      <p:sp>
        <p:nvSpPr>
          <p:cNvPr id="23" name="AutoShape 4" descr="площадь 2 бесплатно значок из Image Editor Too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Заголовок 5"/>
          <p:cNvSpPr>
            <a:spLocks noGrp="1"/>
          </p:cNvSpPr>
          <p:nvPr>
            <p:ph type="title"/>
          </p:nvPr>
        </p:nvSpPr>
        <p:spPr>
          <a:xfrm>
            <a:off x="74141" y="44470"/>
            <a:ext cx="12117859" cy="609736"/>
          </a:xfr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/>
            <a:r>
              <a:rPr lang="uz-Cyrl-UZ" sz="1600" b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ВОБКЕНТ ТУМАН 3-СЕКТОР ҲУДУДИДАГИ </a:t>
            </a:r>
            <a:r>
              <a:rPr lang="uz-Cyrl-UZ" sz="1539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“ХАЙРХУШ”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МАҲАЛЛАСИНИ САМАРАЛИ ИЖТИМОИЙ-ИҚТИСОДИЙ РИВОЖЛАНТИРИШ ДАСТУРИ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39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261979" y="635748"/>
            <a:ext cx="12117859" cy="1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>
            <a:off x="13057406" y="2217965"/>
            <a:ext cx="0" cy="4468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Группа 65"/>
          <p:cNvGrpSpPr/>
          <p:nvPr/>
        </p:nvGrpSpPr>
        <p:grpSpPr>
          <a:xfrm>
            <a:off x="74140" y="5643401"/>
            <a:ext cx="4535465" cy="1120885"/>
            <a:chOff x="7255516" y="5824929"/>
            <a:chExt cx="4891100" cy="908753"/>
          </a:xfrm>
        </p:grpSpPr>
        <p:sp>
          <p:nvSpPr>
            <p:cNvPr id="457" name="Прямоугольник 456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7255516" y="6320218"/>
              <a:ext cx="968064" cy="4117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itchFamily="18" charset="0"/>
                </a:rPr>
                <a:t>Хизмат кўрсатиш хажми </a:t>
              </a:r>
              <a:endParaRPr lang="uz-Cyrl-UZ" sz="900" b="1" dirty="0">
                <a:cs typeface="Times New Roman" pitchFamily="18" charset="0"/>
              </a:endParaRPr>
            </a:p>
          </p:txBody>
        </p:sp>
        <p:sp>
          <p:nvSpPr>
            <p:cNvPr id="458" name="Прямоугольник 457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800971" y="6321961"/>
              <a:ext cx="968063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Саноат ишлаб чиқаришдан ҳажм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59" name="Прямоугольник 458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9695936" y="6313723"/>
              <a:ext cx="836897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Яратиладиган иш ўринлари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0" name="Прямоугольник 459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299018" y="6403791"/>
              <a:ext cx="968063" cy="27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800" b="1" dirty="0" smtClean="0">
                  <a:cs typeface="Arial" panose="020B0604020202020204" pitchFamily="34" charset="0"/>
                </a:rPr>
                <a:t>Камбағалликдан чиқарилади</a:t>
              </a:r>
              <a:endParaRPr lang="uz-Cyrl-UZ" sz="600" b="1" dirty="0">
                <a:cs typeface="Times New Roman" pitchFamily="18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396321" y="5829290"/>
              <a:ext cx="4504681" cy="463707"/>
              <a:chOff x="7491961" y="5921153"/>
              <a:chExt cx="4319039" cy="631628"/>
            </a:xfrm>
          </p:grpSpPr>
          <p:sp>
            <p:nvSpPr>
              <p:cNvPr id="451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7491961" y="59821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2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8246341" y="597449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3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9732241" y="59440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4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9000721" y="595925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5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10448521" y="593639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6" name="Прямоугольник: скругленные углы 84">
                <a:extLst>
                  <a:ext uri="{FF2B5EF4-FFF2-40B4-BE49-F238E27FC236}">
                    <a16:creationId xmlns:a16="http://schemas.microsoft.com/office/drawing/2014/main" xmlns="" id="{B4869463-C45B-462A-B6DE-87E8F0F9892C}"/>
                  </a:ext>
                </a:extLst>
              </p:cNvPr>
              <p:cNvSpPr/>
              <p:nvPr/>
            </p:nvSpPr>
            <p:spPr>
              <a:xfrm>
                <a:off x="11172421" y="592115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</p:grpSp>
        <p:sp>
          <p:nvSpPr>
            <p:cNvPr id="461" name="Прямоугольник 460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945361" y="6357518"/>
              <a:ext cx="1201255" cy="3368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Янги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тадбикорлик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субъекти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</a:t>
              </a:r>
              <a:r>
                <a:rPr lang="ru-RU" sz="7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қилинган</a:t>
              </a:r>
              <a:endParaRPr lang="uz-Cyrl-UZ" sz="700" b="1" dirty="0">
                <a:cs typeface="Arial" panose="020B0604020202020204" pitchFamily="34" charset="0"/>
              </a:endParaRPr>
            </a:p>
          </p:txBody>
        </p:sp>
        <p:sp>
          <p:nvSpPr>
            <p:cNvPr id="462" name="Прямоугольник 461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039836" y="6320218"/>
              <a:ext cx="968063" cy="29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anose="02020603050405020304" pitchFamily="18" charset="0"/>
                </a:rPr>
                <a:t>Солиқ тушумлари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4" name="Прямоугольник 463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7391400" y="58782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</a:t>
              </a:r>
              <a:r>
                <a:rPr lang="en-US" sz="1600" b="1" dirty="0" smtClean="0">
                  <a:solidFill>
                    <a:srgbClr val="1F3B73"/>
                  </a:solidFill>
                </a:rPr>
                <a:t>,</a:t>
              </a:r>
              <a:r>
                <a:rPr lang="uz-Cyrl-UZ" sz="1600" b="1" dirty="0">
                  <a:solidFill>
                    <a:srgbClr val="1F3B73"/>
                  </a:solidFill>
                </a:rPr>
                <a:t>1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/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млн.долл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1" name="Прямоугольник 470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091488" y="5853113"/>
              <a:ext cx="852487" cy="7735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2,72	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млрд</a:t>
              </a:r>
              <a:r>
                <a:rPr lang="en-US" sz="800" b="1" dirty="0" smtClean="0">
                  <a:solidFill>
                    <a:srgbClr val="1F3B73"/>
                  </a:solidFill>
                </a:rPr>
                <a:t>.</a:t>
              </a:r>
              <a:r>
                <a:rPr lang="uz-Cyrl-UZ" sz="800" b="1" dirty="0" smtClean="0">
                  <a:solidFill>
                    <a:srgbClr val="1F3B73"/>
                  </a:solidFill>
                </a:rPr>
                <a:t>сўм</a:t>
              </a:r>
              <a:endParaRPr lang="uz-Cyrl-UZ" sz="800" b="1" dirty="0">
                <a:cs typeface="Times New Roman" pitchFamily="18" charset="0"/>
              </a:endParaRPr>
            </a:p>
          </p:txBody>
        </p:sp>
        <p:sp>
          <p:nvSpPr>
            <p:cNvPr id="472" name="Прямоугольник 471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8962732" y="585160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140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мл. сўм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3" name="Прямоугольник 472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9715500" y="58401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42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нафар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4" name="Прямоугольник 473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0469880" y="583255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4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5" name="Прямоугольник 474">
              <a:extLst>
                <a:ext uri="{FF2B5EF4-FFF2-40B4-BE49-F238E27FC236}">
                  <a16:creationId xmlns:a16="http://schemas.microsoft.com/office/drawing/2014/main" xmlns="" id="{0A05894C-70EB-4815-9998-8E52CBE8C079}"/>
                </a:ext>
              </a:extLst>
            </p:cNvPr>
            <p:cNvSpPr/>
            <p:nvPr/>
          </p:nvSpPr>
          <p:spPr>
            <a:xfrm>
              <a:off x="11224260" y="58249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19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-30825" y="1421921"/>
            <a:ext cx="4530811" cy="3192487"/>
            <a:chOff x="261979" y="3104498"/>
            <a:chExt cx="4530811" cy="2899719"/>
          </a:xfrm>
        </p:grpSpPr>
        <p:sp>
          <p:nvSpPr>
            <p:cNvPr id="169" name="Овал 168"/>
            <p:cNvSpPr/>
            <p:nvPr/>
          </p:nvSpPr>
          <p:spPr>
            <a:xfrm>
              <a:off x="1752628" y="3998316"/>
              <a:ext cx="1496388" cy="1576914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170" name="Блок-схема: сохраненные данные 169"/>
            <p:cNvSpPr/>
            <p:nvPr/>
          </p:nvSpPr>
          <p:spPr>
            <a:xfrm rot="10800000">
              <a:off x="486915" y="3570115"/>
              <a:ext cx="1856373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002">
              <a:schemeClr val="dk2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1" name="Овал 170"/>
            <p:cNvSpPr/>
            <p:nvPr/>
          </p:nvSpPr>
          <p:spPr>
            <a:xfrm>
              <a:off x="265614" y="350157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2" name="Блок-схема: сохраненные данные 171"/>
            <p:cNvSpPr/>
            <p:nvPr/>
          </p:nvSpPr>
          <p:spPr>
            <a:xfrm rot="10800000">
              <a:off x="527531" y="5454206"/>
              <a:ext cx="1815756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ln>
                  <a:solidFill>
                    <a:schemeClr val="tx2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73" name="Блок-схема: сохраненные данные 172"/>
            <p:cNvSpPr/>
            <p:nvPr/>
          </p:nvSpPr>
          <p:spPr>
            <a:xfrm>
              <a:off x="2823826" y="3564590"/>
              <a:ext cx="1759638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4" name="Блок-схема: сохраненные данные 173"/>
            <p:cNvSpPr/>
            <p:nvPr/>
          </p:nvSpPr>
          <p:spPr>
            <a:xfrm>
              <a:off x="2844857" y="5462650"/>
              <a:ext cx="1786627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cxnSp>
          <p:nvCxnSpPr>
            <p:cNvPr id="175" name="Прямая соединительная линия 174"/>
            <p:cNvCxnSpPr/>
            <p:nvPr/>
          </p:nvCxnSpPr>
          <p:spPr>
            <a:xfrm flipH="1" flipV="1">
              <a:off x="523071" y="4128260"/>
              <a:ext cx="4461" cy="551983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flipH="1">
              <a:off x="527532" y="4680243"/>
              <a:ext cx="1233707" cy="2950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523071" y="4781443"/>
              <a:ext cx="4461" cy="58200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flipH="1">
              <a:off x="527533" y="4772975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4531698" y="4128260"/>
              <a:ext cx="626" cy="54387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flipH="1" flipV="1">
              <a:off x="4534073" y="4776140"/>
              <a:ext cx="4403" cy="587308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Прямая соединительная линия 180"/>
            <p:cNvCxnSpPr/>
            <p:nvPr/>
          </p:nvCxnSpPr>
          <p:spPr>
            <a:xfrm flipH="1">
              <a:off x="3298618" y="4774296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3298945" y="4672134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Прямоугольник 182"/>
            <p:cNvSpPr/>
            <p:nvPr/>
          </p:nvSpPr>
          <p:spPr>
            <a:xfrm>
              <a:off x="851145" y="5565525"/>
              <a:ext cx="1300947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00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аҳолига Ер</a:t>
              </a:r>
              <a:r>
                <a:rPr lang="uz-Cyrl-UZ" sz="10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ажратиш</a:t>
              </a:r>
              <a:endParaRPr lang="ru-RU" sz="1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798048" y="3675659"/>
              <a:ext cx="1691367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КИЧИК САНОАТ ЗОНАЛАРИ</a:t>
              </a:r>
              <a:endParaRPr lang="ru-RU" sz="9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997360" y="5603401"/>
              <a:ext cx="1300947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Аҳолига имтиёзли кредит  ажратиш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2951190" y="3686110"/>
              <a:ext cx="1265248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Хизмат кўрсатиш объектлари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408699" y="4057553"/>
              <a:ext cx="1595755" cy="587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</a:t>
              </a:r>
              <a:r>
                <a:rPr lang="uz-Cyrl-UZ" b="1" dirty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1</a:t>
              </a:r>
              <a:r>
                <a:rPr lang="en-US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/>
              </a:r>
              <a:b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(</a:t>
              </a: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шундан  8 та </a:t>
              </a:r>
              <a:b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субъекти</a:t>
              </a: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)</a:t>
              </a:r>
              <a:endParaRPr lang="ru-RU" sz="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3470345" y="4964396"/>
              <a:ext cx="951754" cy="475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rgbClr val="203864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127</a:t>
              </a:r>
              <a:r>
                <a:rPr lang="uz-Cyrl-UZ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endParaRPr lang="uz-Cyrl-UZ" sz="1100" b="1" dirty="0">
                <a:solidFill>
                  <a:srgbClr val="203864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uz-Cyrl-UZ" sz="8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ru-RU" sz="1000" b="1" dirty="0">
                <a:solidFill>
                  <a:srgbClr val="203864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91" name="Прямая соединительная линия 190"/>
            <p:cNvCxnSpPr>
              <a:cxnSpLocks/>
            </p:cNvCxnSpPr>
            <p:nvPr/>
          </p:nvCxnSpPr>
          <p:spPr>
            <a:xfrm>
              <a:off x="1776432" y="4751554"/>
              <a:ext cx="1496388" cy="0"/>
            </a:xfrm>
            <a:prstGeom prst="line">
              <a:avLst/>
            </a:prstGeom>
            <a:ln>
              <a:solidFill>
                <a:srgbClr val="5164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Прямоугольник 191"/>
            <p:cNvSpPr/>
            <p:nvPr/>
          </p:nvSpPr>
          <p:spPr>
            <a:xfrm>
              <a:off x="1903855" y="4736265"/>
              <a:ext cx="1219624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endParaRPr lang="uz-Cyrl-UZ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bject 2">
              <a:extLst>
                <a:ext uri="{FF2B5EF4-FFF2-40B4-BE49-F238E27FC236}">
                  <a16:creationId xmlns=""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262320" y="3104498"/>
              <a:ext cx="438488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Маҳалладаги мавжуд имкониятлар  </a:t>
              </a:r>
            </a:p>
          </p:txBody>
        </p:sp>
        <p:sp>
          <p:nvSpPr>
            <p:cNvPr id="195" name="Овал 194">
              <a:extLst>
                <a:ext uri="{FF2B5EF4-FFF2-40B4-BE49-F238E27FC236}">
                  <a16:creationId xmlns="" xmlns:a16="http://schemas.microsoft.com/office/drawing/2014/main" id="{56B1EFFA-E887-4804-BA49-279EF33B3763}"/>
                </a:ext>
              </a:extLst>
            </p:cNvPr>
            <p:cNvSpPr/>
            <p:nvPr/>
          </p:nvSpPr>
          <p:spPr>
            <a:xfrm>
              <a:off x="261979" y="538900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7" name="Овал 196">
              <a:extLst>
                <a:ext uri="{FF2B5EF4-FFF2-40B4-BE49-F238E27FC236}">
                  <a16:creationId xmlns="" xmlns:a16="http://schemas.microsoft.com/office/drawing/2014/main" id="{093F52BD-2F56-40C1-87DE-175EBC301245}"/>
                </a:ext>
              </a:extLst>
            </p:cNvPr>
            <p:cNvSpPr/>
            <p:nvPr/>
          </p:nvSpPr>
          <p:spPr>
            <a:xfrm>
              <a:off x="4210412" y="350464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8" name="Овал 197">
              <a:extLst>
                <a:ext uri="{FF2B5EF4-FFF2-40B4-BE49-F238E27FC236}">
                  <a16:creationId xmlns="" xmlns:a16="http://schemas.microsoft.com/office/drawing/2014/main" id="{E5AC9B40-E035-4956-8CB3-DBE8342914DD}"/>
                </a:ext>
              </a:extLst>
            </p:cNvPr>
            <p:cNvSpPr/>
            <p:nvPr/>
          </p:nvSpPr>
          <p:spPr>
            <a:xfrm>
              <a:off x="4210412" y="539401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1847556" y="3983818"/>
              <a:ext cx="1282864" cy="6709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32 </a:t>
              </a:r>
              <a:r>
                <a:rPr lang="uz-Cyrl-UZ" sz="12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uz-Cyrl-UZ" sz="7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субъектлари</a:t>
              </a:r>
              <a:endParaRPr lang="ru-RU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1972751" y="699227"/>
            <a:ext cx="1847812" cy="626308"/>
            <a:chOff x="4115591" y="0"/>
            <a:chExt cx="2928816" cy="626308"/>
          </a:xfrm>
          <a:solidFill>
            <a:schemeClr val="accent5">
              <a:lumMod val="75000"/>
            </a:schemeClr>
          </a:solidFill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4115591" y="0"/>
              <a:ext cx="2928816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2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Скругленный прямоугольник 4"/>
            <p:cNvSpPr/>
            <p:nvPr/>
          </p:nvSpPr>
          <p:spPr>
            <a:xfrm>
              <a:off x="4133935" y="18344"/>
              <a:ext cx="2892128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Хонадон сони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613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та</a:t>
              </a:r>
              <a:endParaRPr lang="ru-RU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136329" y="700660"/>
            <a:ext cx="1678487" cy="626308"/>
            <a:chOff x="0" y="0"/>
            <a:chExt cx="4643644" cy="626308"/>
          </a:xfrm>
          <a:solidFill>
            <a:schemeClr val="accent5">
              <a:lumMod val="75000"/>
            </a:schemeClr>
          </a:solidFill>
        </p:grpSpPr>
        <p:sp>
          <p:nvSpPr>
            <p:cNvPr id="213" name="Скругленный прямоугольник 212"/>
            <p:cNvSpPr/>
            <p:nvPr/>
          </p:nvSpPr>
          <p:spPr>
            <a:xfrm>
              <a:off x="0" y="0"/>
              <a:ext cx="4643644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Скругленный прямоугольник 4"/>
            <p:cNvSpPr/>
            <p:nvPr/>
          </p:nvSpPr>
          <p:spPr>
            <a:xfrm>
              <a:off x="18344" y="18344"/>
              <a:ext cx="4606956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3 051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нафар </a:t>
              </a:r>
              <a:endParaRPr lang="ru-RU" sz="1400" kern="1200" dirty="0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935935" y="694559"/>
            <a:ext cx="1982932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16" name="Скругленный прямоугольник 215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7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</a:t>
              </a:r>
              <a:r>
                <a:rPr lang="ru-RU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800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954471" y="696653"/>
            <a:ext cx="2059457" cy="635302"/>
            <a:chOff x="15102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0" name="Скругленный прямоугольник 219"/>
            <p:cNvSpPr/>
            <p:nvPr/>
          </p:nvSpPr>
          <p:spPr>
            <a:xfrm>
              <a:off x="15102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 ва ташкилотлардаги банд аҳоли сони  </a:t>
              </a:r>
              <a:b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223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kern="12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12235" y="703803"/>
            <a:ext cx="1993444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3" name="Скругленный прямоугольник 222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ва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ташкилотлардаги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бўш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ўринлари</a:t>
              </a:r>
              <a:endParaRPr lang="ru-RU" sz="1000" b="1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3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10141283" y="707142"/>
            <a:ext cx="2011457" cy="635302"/>
            <a:chOff x="15103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43" name="Скругленный прямоугольник 242"/>
            <p:cNvSpPr/>
            <p:nvPr/>
          </p:nvSpPr>
          <p:spPr>
            <a:xfrm>
              <a:off x="15103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Қамбағал оилалар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 та </a:t>
              </a:r>
              <a:endParaRPr lang="ru-RU" sz="15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648236" y="4162979"/>
            <a:ext cx="2909130" cy="2674183"/>
            <a:chOff x="118869" y="4435145"/>
            <a:chExt cx="2378428" cy="2504714"/>
          </a:xfrm>
        </p:grpSpPr>
        <p:sp>
          <p:nvSpPr>
            <p:cNvPr id="271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18869" y="4963843"/>
              <a:ext cx="2357644" cy="44195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Қамров даражаси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600 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ўринли</a:t>
              </a:r>
              <a:endParaRPr lang="en-US" sz="9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  Лойиҳа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қиймати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 0,2 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млрд.сўм</a:t>
              </a:r>
            </a:p>
          </p:txBody>
        </p:sp>
        <p:sp>
          <p:nvSpPr>
            <p:cNvPr id="272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31724" y="4435145"/>
              <a:ext cx="2364845" cy="23970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5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Талаб этиладиган ижтимоий </a:t>
              </a:r>
              <a:r>
                <a:rPr lang="uz-Cyrl-UZ" sz="105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объектлар</a:t>
              </a:r>
              <a:endParaRPr lang="ru-RU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59103" y="5677994"/>
              <a:ext cx="2338194" cy="478781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90  ўринли</a:t>
              </a:r>
              <a:endParaRPr lang="en-US" sz="9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–1,0 млрд.сўм</a:t>
              </a:r>
            </a:p>
          </p:txBody>
        </p:sp>
        <p:sp>
          <p:nvSpPr>
            <p:cNvPr id="274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46514" y="5447569"/>
              <a:ext cx="2350055" cy="2397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Мактабгача таъмил ташкилоти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Скругленный прямоугольник 74">
              <a:extLst>
                <a:ext uri="{FF2B5EF4-FFF2-40B4-BE49-F238E27FC236}">
                  <a16:creationId xmlns:a16="http://schemas.microsoft.com/office/drawing/2014/main" xmlns="" id="{5E13E4EA-7270-46BD-AE65-0F805B0070B8}"/>
                </a:ext>
              </a:extLst>
            </p:cNvPr>
            <p:cNvSpPr/>
            <p:nvPr/>
          </p:nvSpPr>
          <p:spPr>
            <a:xfrm>
              <a:off x="136329" y="6211561"/>
              <a:ext cx="2350055" cy="2397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Оилавий поликлиника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Скругленный прямоугольник 72">
              <a:extLst>
                <a:ext uri="{FF2B5EF4-FFF2-40B4-BE49-F238E27FC236}">
                  <a16:creationId xmlns:a16="http://schemas.microsoft.com/office/drawing/2014/main" xmlns="" id="{03903E7D-7CFD-4D3E-B3AB-81F98A3EC279}"/>
                </a:ext>
              </a:extLst>
            </p:cNvPr>
            <p:cNvSpPr/>
            <p:nvPr/>
          </p:nvSpPr>
          <p:spPr>
            <a:xfrm>
              <a:off x="141678" y="6461078"/>
              <a:ext cx="2338194" cy="478781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3 840 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нафар</a:t>
              </a:r>
              <a:endParaRPr lang="en-US" sz="9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 100,0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млн.сўм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704457" y="1489394"/>
            <a:ext cx="4455146" cy="2827231"/>
            <a:chOff x="7388480" y="1729754"/>
            <a:chExt cx="4797103" cy="3047457"/>
          </a:xfrm>
        </p:grpSpPr>
        <p:sp>
          <p:nvSpPr>
            <p:cNvPr id="278" name="Прямоугольник: скругленные углы 144">
              <a:extLst>
                <a:ext uri="{FF2B5EF4-FFF2-40B4-BE49-F238E27FC236}">
                  <a16:creationId xmlns="" xmlns:a16="http://schemas.microsoft.com/office/drawing/2014/main" id="{13F04D09-4E79-4065-94C2-FB1C6934C685}"/>
                </a:ext>
              </a:extLst>
            </p:cNvPr>
            <p:cNvSpPr/>
            <p:nvPr/>
          </p:nvSpPr>
          <p:spPr>
            <a:xfrm>
              <a:off x="7388515" y="1729754"/>
              <a:ext cx="4710259" cy="30259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Талаб этиладиган Инфратузилмалар</a:t>
              </a:r>
              <a:endPara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="" xmlns:a16="http://schemas.microsoft.com/office/drawing/2014/main" id="{346ED17B-E2AD-4386-AF7D-4432AFFC41E9}"/>
                </a:ext>
              </a:extLst>
            </p:cNvPr>
            <p:cNvGrpSpPr/>
            <p:nvPr/>
          </p:nvGrpSpPr>
          <p:grpSpPr>
            <a:xfrm>
              <a:off x="7388480" y="2388730"/>
              <a:ext cx="2871353" cy="2126804"/>
              <a:chOff x="3133890" y="2466978"/>
              <a:chExt cx="2781136" cy="2132459"/>
            </a:xfrm>
          </p:grpSpPr>
          <p:cxnSp>
            <p:nvCxnSpPr>
              <p:cNvPr id="281" name="Соединитель: уступ 30">
                <a:extLst>
                  <a:ext uri="{FF2B5EF4-FFF2-40B4-BE49-F238E27FC236}">
                    <a16:creationId xmlns="" xmlns:a16="http://schemas.microsoft.com/office/drawing/2014/main" id="{F54DFA30-A199-4E40-8262-9B8DD3AB795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3" y="2466978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Соединитель: уступ 86">
                <a:extLst>
                  <a:ext uri="{FF2B5EF4-FFF2-40B4-BE49-F238E27FC236}">
                    <a16:creationId xmlns="" xmlns:a16="http://schemas.microsoft.com/office/drawing/2014/main" id="{75EB509B-82E8-4805-93E5-F104D39BA06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2834644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Соединитель: уступ 87">
                <a:extLst>
                  <a:ext uri="{FF2B5EF4-FFF2-40B4-BE49-F238E27FC236}">
                    <a16:creationId xmlns="" xmlns:a16="http://schemas.microsoft.com/office/drawing/2014/main" id="{EAB714A2-436F-4491-96AF-6E24CC2085B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338447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Соединитель: уступ 88">
                <a:extLst>
                  <a:ext uri="{FF2B5EF4-FFF2-40B4-BE49-F238E27FC236}">
                    <a16:creationId xmlns="" xmlns:a16="http://schemas.microsoft.com/office/drawing/2014/main" id="{D6A317B3-698C-43F5-A554-69215996EAC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709903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Соединитель: уступ 89">
                <a:extLst>
                  <a:ext uri="{FF2B5EF4-FFF2-40B4-BE49-F238E27FC236}">
                    <a16:creationId xmlns="" xmlns:a16="http://schemas.microsoft.com/office/drawing/2014/main" id="{951D330E-CD9A-402D-AE5A-7056F246921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077265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Соединитель: уступ 91">
                <a:extLst>
                  <a:ext uri="{FF2B5EF4-FFF2-40B4-BE49-F238E27FC236}">
                    <a16:creationId xmlns="" xmlns:a16="http://schemas.microsoft.com/office/drawing/2014/main" id="{AD393DF3-0117-4705-B7C6-D5F620D1B5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446116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единительная линия 279">
              <a:extLst>
                <a:ext uri="{FF2B5EF4-FFF2-40B4-BE49-F238E27FC236}">
                  <a16:creationId xmlns="" xmlns:a16="http://schemas.microsoft.com/office/drawing/2014/main" id="{EF2B453E-4CD5-4A72-BBDB-3D5846FAA641}"/>
                </a:ext>
              </a:extLst>
            </p:cNvPr>
            <p:cNvCxnSpPr>
              <a:cxnSpLocks/>
            </p:cNvCxnSpPr>
            <p:nvPr/>
          </p:nvCxnSpPr>
          <p:spPr>
            <a:xfrm>
              <a:off x="10606485" y="2185211"/>
              <a:ext cx="0" cy="259200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Прямоугольник 286">
              <a:extLst>
                <a:ext uri="{FF2B5EF4-FFF2-40B4-BE49-F238E27FC236}">
                  <a16:creationId xmlns=""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55721" y="2230993"/>
              <a:ext cx="2616111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5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Қўшимча равишда суюлтирилган газ балон :</a:t>
              </a:r>
              <a:endPara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Прямоугольник 287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35545" y="3032064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Сим ёгоч ва тунги ёриткичли чироқлар: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Прямоугольник 305">
              <a:extLst>
                <a:ext uri="{FF2B5EF4-FFF2-40B4-BE49-F238E27FC236}">
                  <a16:creationId xmlns=""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35545" y="2613127"/>
              <a:ext cx="2836690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Кичик саноат зонаси ташкил қилиш</a:t>
              </a:r>
              <a:r>
                <a:rPr lang="uz-Cyrl-UZ" sz="9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ru-RU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0646567" y="3042879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120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Прямоугольник 306"/>
            <p:cNvSpPr/>
            <p:nvPr/>
          </p:nvSpPr>
          <p:spPr>
            <a:xfrm>
              <a:off x="10600823" y="2608160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0,50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га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Прямоугольник 307"/>
            <p:cNvSpPr/>
            <p:nvPr/>
          </p:nvSpPr>
          <p:spPr>
            <a:xfrm>
              <a:off x="10588290" y="2156123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43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Прямоугольник 308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00964" y="3471255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Ички йўлларни шағаллаштириш: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Прямоугольник 309"/>
            <p:cNvSpPr/>
            <p:nvPr/>
          </p:nvSpPr>
          <p:spPr>
            <a:xfrm>
              <a:off x="10600823" y="3444513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uz-Cyrl-UZ" b="1" dirty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Прямоугольник 311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86309" y="3847108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Видеокузатув мосламалари: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Прямоугольник 313"/>
            <p:cNvSpPr/>
            <p:nvPr/>
          </p:nvSpPr>
          <p:spPr>
            <a:xfrm>
              <a:off x="10598246" y="3840371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23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дона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Прямоугольник 314">
              <a:extLst>
                <a:ext uri="{FF2B5EF4-FFF2-40B4-BE49-F238E27FC236}">
                  <a16:creationId xmlns=""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60883" y="4232883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Ички </a:t>
              </a:r>
              <a:r>
                <a:rPr lang="uz-Cyrl-UZ" sz="1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йўллар асфальтлаштириш: </a:t>
              </a:r>
              <a:endPara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Прямоугольник 315"/>
            <p:cNvSpPr/>
            <p:nvPr/>
          </p:nvSpPr>
          <p:spPr>
            <a:xfrm>
              <a:off x="10591389" y="4237847"/>
              <a:ext cx="1539016" cy="398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3,7  </a:t>
              </a:r>
              <a:r>
                <a:rPr lang="uz-Cyrl-UZ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км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1" name="Группа 410">
            <a:extLst>
              <a:ext uri="{FF2B5EF4-FFF2-40B4-BE49-F238E27FC236}">
                <a16:creationId xmlns:a16="http://schemas.microsoft.com/office/drawing/2014/main" xmlns="" id="{F840F0D9-1C69-4198-8D7D-FEB8B119E415}"/>
              </a:ext>
            </a:extLst>
          </p:cNvPr>
          <p:cNvGrpSpPr/>
          <p:nvPr/>
        </p:nvGrpSpPr>
        <p:grpSpPr>
          <a:xfrm>
            <a:off x="95960" y="4663990"/>
            <a:ext cx="2177291" cy="688097"/>
            <a:chOff x="154668" y="899739"/>
            <a:chExt cx="1897804" cy="1161562"/>
          </a:xfrm>
        </p:grpSpPr>
        <p:sp>
          <p:nvSpPr>
            <p:cNvPr id="412" name="Прямоугольник 411">
              <a:extLst>
                <a:ext uri="{FF2B5EF4-FFF2-40B4-BE49-F238E27FC236}">
                  <a16:creationId xmlns:a16="http://schemas.microsoft.com/office/drawing/2014/main" xmlns="" id="{6DE9BE0D-93B7-4B8C-B0B4-618D12E5B711}"/>
                </a:ext>
              </a:extLst>
            </p:cNvPr>
            <p:cNvSpPr/>
            <p:nvPr/>
          </p:nvSpPr>
          <p:spPr>
            <a:xfrm>
              <a:off x="154668" y="899739"/>
              <a:ext cx="1897804" cy="1161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Прямоугольник 412">
              <a:extLst>
                <a:ext uri="{FF2B5EF4-FFF2-40B4-BE49-F238E27FC236}">
                  <a16:creationId xmlns:a16="http://schemas.microsoft.com/office/drawing/2014/main" xmlns="" id="{EFE1769B-DC4C-45EE-8CED-8CC673A3E7E5}"/>
                </a:ext>
              </a:extLst>
            </p:cNvPr>
            <p:cNvSpPr/>
            <p:nvPr/>
          </p:nvSpPr>
          <p:spPr>
            <a:xfrm>
              <a:off x="154668" y="966295"/>
              <a:ext cx="1876116" cy="389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z-Cyrl-UZ" sz="900" b="1" dirty="0" smtClean="0">
                  <a:solidFill>
                    <a:prstClr val="black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ХИЗМАТ КЎРСАТИШ </a:t>
              </a: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ҲАЖМИ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4" name="Picture 2">
              <a:extLst>
                <a:ext uri="{FF2B5EF4-FFF2-40B4-BE49-F238E27FC236}">
                  <a16:creationId xmlns:a16="http://schemas.microsoft.com/office/drawing/2014/main" xmlns="" id="{893CA9B2-2922-42B0-9BE8-6C23514BC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122" y="1377507"/>
              <a:ext cx="364186" cy="383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5" name="Прямоугольник 414">
              <a:extLst>
                <a:ext uri="{FF2B5EF4-FFF2-40B4-BE49-F238E27FC236}">
                  <a16:creationId xmlns:a16="http://schemas.microsoft.com/office/drawing/2014/main" xmlns="" id="{7D4F1C19-4756-4112-80B2-8F48643A519E}"/>
                </a:ext>
              </a:extLst>
            </p:cNvPr>
            <p:cNvSpPr/>
            <p:nvPr/>
          </p:nvSpPr>
          <p:spPr>
            <a:xfrm>
              <a:off x="400143" y="1218416"/>
              <a:ext cx="1630641" cy="7793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lang="ru-RU" sz="20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1.1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МЛРД.СЎМ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20" name="Прямоугольник 419"/>
          <p:cNvSpPr/>
          <p:nvPr/>
        </p:nvSpPr>
        <p:spPr>
          <a:xfrm>
            <a:off x="2739949" y="2446608"/>
            <a:ext cx="15957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19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 8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тадбиркорлик субъекти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9" name="Прямоугольник 438"/>
          <p:cNvSpPr/>
          <p:nvPr/>
        </p:nvSpPr>
        <p:spPr>
          <a:xfrm>
            <a:off x="128142" y="3266886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120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92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деҳқон хўжалиги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0" name="Прямоугольник: скругленные углы 151">
            <a:extLst>
              <a:ext uri="{FF2B5EF4-FFF2-40B4-BE49-F238E27FC236}">
                <a16:creationId xmlns=""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4651691" y="1434522"/>
            <a:ext cx="2479586" cy="393846"/>
          </a:xfrm>
          <a:prstGeom prst="roundRect">
            <a:avLst/>
          </a:prstGeom>
          <a:solidFill>
            <a:srgbClr val="2F5597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</a:t>
            </a:r>
            <a:r>
              <a:rPr lang="uz-Cyrl-UZ" sz="1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еттилиги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томонидан </a:t>
            </a:r>
            <a:endParaRPr lang="ru-RU" sz="11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малга ошириладиган ишлар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рямоугольник 47">
            <a:extLst>
              <a:ext uri="{FF2B5EF4-FFF2-40B4-BE49-F238E27FC236}">
                <a16:creationId xmlns="" xmlns:a16="http://schemas.microsoft.com/office/drawing/2014/main" id="{FACBE23E-ED6E-46C1-B26E-E918EDDBA661}"/>
              </a:ext>
            </a:extLst>
          </p:cNvPr>
          <p:cNvSpPr/>
          <p:nvPr/>
        </p:nvSpPr>
        <p:spPr>
          <a:xfrm>
            <a:off x="4480404" y="2018528"/>
            <a:ext cx="3201645" cy="477415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 мавжуд кам қуватда ишлаётган ишлаб чиқариш корхоналарини </a:t>
            </a:r>
            <a:r>
              <a:rPr lang="uz-Cyrl-U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соатлик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ишлаш тизимига 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ҳудудида ишлаб чиқариш корхоналарини электр энергия тизимида иқтисод қилиш мақсадида тўлиқ қуёш панелига ўтказиш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Ҳудуддаги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мулкчилик шаклидан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қаътий назар барча объектларни хатлов ўтказилиб солиқ тўловчи сифатида қўшимча манбаларни аниқлаш</a:t>
            </a: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ҳонадонда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1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бўнда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5 000 </a:t>
            </a:r>
            <a:r>
              <a:rPr lang="ru-RU" sz="1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кўчатлар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экилишини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Миграциядан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қайтганларни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ўринларига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худудига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чораларини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кўриш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uz-Cyrl-UZ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кўча”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дастурлари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доирасида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та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хонадонни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таъмирлаш</a:t>
            </a:r>
            <a:r>
              <a:rPr lang="ru-RU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2294687" y="4663991"/>
            <a:ext cx="2223206" cy="697216"/>
            <a:chOff x="2303217" y="4794568"/>
            <a:chExt cx="2223206" cy="697216"/>
          </a:xfrm>
        </p:grpSpPr>
        <p:sp>
          <p:nvSpPr>
            <p:cNvPr id="442" name="Прямоугольник 441">
              <a:extLst>
                <a:ext uri="{FF2B5EF4-FFF2-40B4-BE49-F238E27FC236}">
                  <a16:creationId xmlns:a16="http://schemas.microsoft.com/office/drawing/2014/main" xmlns="" id="{6DE9BE0D-93B7-4B8C-B0B4-618D12E5B711}"/>
                </a:ext>
              </a:extLst>
            </p:cNvPr>
            <p:cNvSpPr/>
            <p:nvPr/>
          </p:nvSpPr>
          <p:spPr>
            <a:xfrm>
              <a:off x="2323632" y="4794568"/>
              <a:ext cx="2177291" cy="6880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Прямоугольник 443">
              <a:extLst>
                <a:ext uri="{FF2B5EF4-FFF2-40B4-BE49-F238E27FC236}">
                  <a16:creationId xmlns:a16="http://schemas.microsoft.com/office/drawing/2014/main" xmlns="" id="{EFE1769B-DC4C-45EE-8CED-8CC673A3E7E5}"/>
                </a:ext>
              </a:extLst>
            </p:cNvPr>
            <p:cNvSpPr/>
            <p:nvPr/>
          </p:nvSpPr>
          <p:spPr>
            <a:xfrm>
              <a:off x="2303217" y="4818144"/>
              <a:ext cx="2152409" cy="22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СОЛИК</a:t>
              </a:r>
              <a:r>
                <a:rPr kumimoji="0" lang="uz-Cyrl-UZ" sz="9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ТУШУМИ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5" name="Picture 2">
              <a:extLst>
                <a:ext uri="{FF2B5EF4-FFF2-40B4-BE49-F238E27FC236}">
                  <a16:creationId xmlns:a16="http://schemas.microsoft.com/office/drawing/2014/main" xmlns="" id="{90FAE492-574D-4D10-B8BC-FA8F1B215C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463" y="4989935"/>
              <a:ext cx="404283" cy="330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6" name="Прямоугольник 445">
              <a:extLst>
                <a:ext uri="{FF2B5EF4-FFF2-40B4-BE49-F238E27FC236}">
                  <a16:creationId xmlns:a16="http://schemas.microsoft.com/office/drawing/2014/main" xmlns="" id="{7D4F1C19-4756-4112-80B2-8F48643A519E}"/>
                </a:ext>
              </a:extLst>
            </p:cNvPr>
            <p:cNvSpPr/>
            <p:nvPr/>
          </p:nvSpPr>
          <p:spPr>
            <a:xfrm>
              <a:off x="2655640" y="5030119"/>
              <a:ext cx="18707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2,7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 СЎМ.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48" name="Скругленный прямоугольник 74">
            <a:extLst>
              <a:ext uri="{FF2B5EF4-FFF2-40B4-BE49-F238E27FC236}">
                <a16:creationId xmlns:a16="http://schemas.microsoft.com/office/drawing/2014/main" xmlns="" id="{5E13E4EA-7270-46BD-AE65-0F805B0070B8}"/>
              </a:ext>
            </a:extLst>
          </p:cNvPr>
          <p:cNvSpPr/>
          <p:nvPr/>
        </p:nvSpPr>
        <p:spPr>
          <a:xfrm>
            <a:off x="7648236" y="4444441"/>
            <a:ext cx="2874427" cy="25592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Умумий ўрта таълим мактаби</a:t>
            </a:r>
            <a:endParaRPr lang="uz-Cyrl-UZ" sz="7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Скругленный прямоугольник 74">
            <a:extLst>
              <a:ext uri="{FF2B5EF4-FFF2-40B4-BE49-F238E27FC236}">
                <a16:creationId xmlns:a16="http://schemas.microsoft.com/office/drawing/2014/main" xmlns="" id="{5E13E4EA-7270-46BD-AE65-0F805B0070B8}"/>
              </a:ext>
            </a:extLst>
          </p:cNvPr>
          <p:cNvSpPr/>
          <p:nvPr/>
        </p:nvSpPr>
        <p:spPr>
          <a:xfrm>
            <a:off x="785112" y="5397673"/>
            <a:ext cx="2892517" cy="255927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ЭРИШИЛАДИГАН НАТИЖАЛАР</a:t>
            </a:r>
            <a:endParaRPr lang="ru-RU" sz="1050" b="1" dirty="0">
              <a:solidFill>
                <a:schemeClr val="bg1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50" name="Рисунок 43">
            <a:extLst>
              <a:ext uri="{FF2B5EF4-FFF2-40B4-BE49-F238E27FC236}">
                <a16:creationId xmlns:a16="http://schemas.microsoft.com/office/drawing/2014/main" xmlns="" id="{309A40CA-EFCF-4561-85D8-6044D80A23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7" y="1996537"/>
            <a:ext cx="356298" cy="356299"/>
          </a:xfrm>
          <a:prstGeom prst="rect">
            <a:avLst/>
          </a:prstGeom>
        </p:spPr>
      </p:pic>
      <p:pic>
        <p:nvPicPr>
          <p:cNvPr id="463" name="Рисунок 462">
            <a:extLst>
              <a:ext uri="{FF2B5EF4-FFF2-40B4-BE49-F238E27FC236}">
                <a16:creationId xmlns:a16="http://schemas.microsoft.com/office/drawing/2014/main" xmlns="" id="{0CEE3A53-B9F2-4A32-9274-C4B856E8EB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52" y="1988603"/>
            <a:ext cx="470593" cy="471242"/>
          </a:xfrm>
          <a:prstGeom prst="rect">
            <a:avLst/>
          </a:prstGeom>
        </p:spPr>
      </p:pic>
      <p:pic>
        <p:nvPicPr>
          <p:cNvPr id="465" name="Рисунок 464">
            <a:extLst>
              <a:ext uri="{FF2B5EF4-FFF2-40B4-BE49-F238E27FC236}">
                <a16:creationId xmlns:a16="http://schemas.microsoft.com/office/drawing/2014/main" xmlns="" id="{309A8DB5-D415-4CC6-A93E-DACBBC57E3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855" y="4083927"/>
            <a:ext cx="446568" cy="446568"/>
          </a:xfrm>
          <a:prstGeom prst="rect">
            <a:avLst/>
          </a:prstGeom>
        </p:spPr>
      </p:pic>
      <p:pic>
        <p:nvPicPr>
          <p:cNvPr id="467" name="Рисунок 466">
            <a:extLst>
              <a:ext uri="{FF2B5EF4-FFF2-40B4-BE49-F238E27FC236}">
                <a16:creationId xmlns:a16="http://schemas.microsoft.com/office/drawing/2014/main" xmlns="" id="{C10CC9C7-767E-4E03-9704-552448A5AE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8" y="4078995"/>
            <a:ext cx="366948" cy="3774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103" y="5962355"/>
            <a:ext cx="1458300" cy="862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Термиз шаҳрида &quot;Волшебный замок&quot; номли болалар боғчаси очилд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102" y="5130374"/>
            <a:ext cx="1450966" cy="765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9 sentabr kuni Toshkentda 4 ta zamonaviy maktab foydalanishga topshirildi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857" y="4290942"/>
            <a:ext cx="1425680" cy="789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1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8981" y="374293"/>
            <a:ext cx="11667673" cy="1027124"/>
            <a:chOff x="262300" y="488168"/>
            <a:chExt cx="10182660" cy="68381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599067" y="697960"/>
              <a:ext cx="3734227" cy="101197"/>
            </a:xfrm>
            <a:prstGeom prst="roundRect">
              <a:avLst/>
            </a:prstGeom>
            <a:noFill/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62300" y="505419"/>
              <a:ext cx="1717167" cy="562766"/>
              <a:chOff x="70606" y="643648"/>
              <a:chExt cx="1420059" cy="562766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70606" y="660400"/>
                <a:ext cx="1384338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uz-Cyrl-UZ" sz="1200" dirty="0" smtClean="0"/>
                  <a:t>                  </a:t>
                </a:r>
                <a:endParaRPr lang="ru-RU" sz="12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11620" y="643648"/>
                <a:ext cx="1079045" cy="1434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uz-Cyrl-UZ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2051015" y="505419"/>
              <a:ext cx="1774231" cy="655691"/>
              <a:chOff x="149680" y="643648"/>
              <a:chExt cx="1467250" cy="655691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149680" y="660400"/>
                <a:ext cx="1383550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67189" y="643648"/>
                <a:ext cx="1049741" cy="655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Ҳоким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ёрдамчиси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b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Нуруллаев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Нутфулло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Файзуллоевич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(91)442-83-83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879119" y="488168"/>
              <a:ext cx="1596266" cy="580018"/>
              <a:chOff x="261326" y="626396"/>
              <a:chExt cx="1320077" cy="580018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261326" y="660400"/>
                <a:ext cx="1193617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13494" y="626396"/>
                <a:ext cx="1067909" cy="368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Хотин-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қиз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фаоли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	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437214" y="516289"/>
              <a:ext cx="1742406" cy="655690"/>
              <a:chOff x="149680" y="654518"/>
              <a:chExt cx="1440930" cy="655690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6020" y="654518"/>
                <a:ext cx="1124590" cy="655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Ёшлар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етакчиси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Мирзахурдов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Абдурахмон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Рахим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ўғли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(99)700-60-90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7206194" y="496762"/>
              <a:ext cx="1735879" cy="573729"/>
              <a:chOff x="149680" y="650839"/>
              <a:chExt cx="1435531" cy="569876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7116" y="650839"/>
                <a:ext cx="1068095" cy="569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Профилактика    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инспектори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Аблакулов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Ахрор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Акрамович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(99)702-07-46</a:t>
                </a:r>
                <a:endParaRPr lang="ru-RU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8823411" y="505420"/>
              <a:ext cx="1621549" cy="562766"/>
              <a:chOff x="149680" y="643648"/>
              <a:chExt cx="1340985" cy="562766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1342" y="643648"/>
                <a:ext cx="919323" cy="4712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z-Cyrl-UZ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Нуроний:</a:t>
                </a:r>
              </a:p>
              <a:p>
                <a:pPr algn="ctr"/>
                <a:r>
                  <a:rPr lang="uz-Cyrl-UZ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Усмонов Турсун Бозорович</a:t>
                </a:r>
                <a:endParaRPr lang="uz-Cyrl-UZ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uz-Cyrl-UZ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(99)146-30-53</a:t>
                </a:r>
                <a:endParaRPr lang="uz-Cyrl-UZ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9" name="Скругленный прямоугольник 28"/>
          <p:cNvSpPr/>
          <p:nvPr/>
        </p:nvSpPr>
        <p:spPr>
          <a:xfrm>
            <a:off x="278981" y="4494672"/>
            <a:ext cx="5849586" cy="2305087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4660" y="4194265"/>
            <a:ext cx="110793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53498" y="1243482"/>
            <a:ext cx="1307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2128" y="1650132"/>
            <a:ext cx="2497762" cy="304866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06604" y="1602327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</a:t>
            </a:r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203" y="1714814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3 051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530330" y="1676578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69836" y="1602328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86390" y="1595291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1564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63486" y="1785615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0040" y="1778578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1487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536133" y="1836418"/>
            <a:ext cx="13964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9"/>
          <p:cNvSpPr/>
          <p:nvPr/>
        </p:nvSpPr>
        <p:spPr>
          <a:xfrm>
            <a:off x="623404" y="200747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6"/>
          <p:cNvSpPr/>
          <p:nvPr/>
        </p:nvSpPr>
        <p:spPr>
          <a:xfrm>
            <a:off x="384707" y="196721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8"/>
          <p:cNvSpPr/>
          <p:nvPr/>
        </p:nvSpPr>
        <p:spPr>
          <a:xfrm>
            <a:off x="623405" y="216636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761749" y="198192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  613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9"/>
          <p:cNvSpPr/>
          <p:nvPr/>
        </p:nvSpPr>
        <p:spPr>
          <a:xfrm>
            <a:off x="623404" y="229871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6"/>
          <p:cNvSpPr/>
          <p:nvPr/>
        </p:nvSpPr>
        <p:spPr>
          <a:xfrm>
            <a:off x="384707" y="225845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8"/>
          <p:cNvSpPr/>
          <p:nvPr/>
        </p:nvSpPr>
        <p:spPr>
          <a:xfrm>
            <a:off x="623405" y="245761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1749" y="227524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Оилалар 800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9"/>
          <p:cNvSpPr/>
          <p:nvPr/>
        </p:nvSpPr>
        <p:spPr>
          <a:xfrm>
            <a:off x="623404" y="258060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6"/>
          <p:cNvSpPr/>
          <p:nvPr/>
        </p:nvSpPr>
        <p:spPr>
          <a:xfrm>
            <a:off x="384707" y="254034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8"/>
          <p:cNvSpPr/>
          <p:nvPr/>
        </p:nvSpPr>
        <p:spPr>
          <a:xfrm>
            <a:off x="623405" y="273949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61749" y="2565381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1713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9"/>
          <p:cNvSpPr/>
          <p:nvPr/>
        </p:nvSpPr>
        <p:spPr>
          <a:xfrm>
            <a:off x="623404" y="2863127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6"/>
          <p:cNvSpPr/>
          <p:nvPr/>
        </p:nvSpPr>
        <p:spPr>
          <a:xfrm>
            <a:off x="384707" y="2822863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8"/>
          <p:cNvSpPr/>
          <p:nvPr/>
        </p:nvSpPr>
        <p:spPr>
          <a:xfrm>
            <a:off x="623405" y="302202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761749" y="2843624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 12 нафар 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9"/>
          <p:cNvSpPr/>
          <p:nvPr/>
        </p:nvSpPr>
        <p:spPr>
          <a:xfrm>
            <a:off x="623404" y="314890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 бўлган шахслар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endParaRPr lang="ru-RU" sz="900" dirty="0"/>
          </a:p>
        </p:txBody>
      </p:sp>
      <p:sp>
        <p:nvSpPr>
          <p:cNvPr id="58" name="Прямоугольник 6"/>
          <p:cNvSpPr/>
          <p:nvPr/>
        </p:nvSpPr>
        <p:spPr>
          <a:xfrm>
            <a:off x="384707" y="3108639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8"/>
          <p:cNvSpPr/>
          <p:nvPr/>
        </p:nvSpPr>
        <p:spPr>
          <a:xfrm>
            <a:off x="623405" y="3307797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9"/>
          <p:cNvSpPr/>
          <p:nvPr/>
        </p:nvSpPr>
        <p:spPr>
          <a:xfrm>
            <a:off x="623404" y="343932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"/>
          <p:cNvSpPr/>
          <p:nvPr/>
        </p:nvSpPr>
        <p:spPr>
          <a:xfrm>
            <a:off x="384707" y="339906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8"/>
          <p:cNvSpPr/>
          <p:nvPr/>
        </p:nvSpPr>
        <p:spPr>
          <a:xfrm>
            <a:off x="623405" y="359822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761749" y="3432615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172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9"/>
          <p:cNvSpPr/>
          <p:nvPr/>
        </p:nvSpPr>
        <p:spPr>
          <a:xfrm>
            <a:off x="623404" y="371825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"/>
          <p:cNvSpPr/>
          <p:nvPr/>
        </p:nvSpPr>
        <p:spPr>
          <a:xfrm>
            <a:off x="370418" y="3692280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8"/>
          <p:cNvSpPr/>
          <p:nvPr/>
        </p:nvSpPr>
        <p:spPr>
          <a:xfrm>
            <a:off x="623405" y="387714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761749" y="3687733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 ёшлар 34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66434" y="4612955"/>
            <a:ext cx="2497762" cy="392897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636324" y="4542930"/>
            <a:ext cx="126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 сони </a:t>
            </a:r>
          </a:p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01.01.2023 йил </a:t>
            </a:r>
            <a:endParaRPr lang="ru-RU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383" y="4770987"/>
            <a:ext cx="891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114</a:t>
            </a:r>
            <a:r>
              <a:rPr lang="uz-Cyrl-UZ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779111" y="4639402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737666" y="4603256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454199" y="4596219"/>
            <a:ext cx="664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37666" y="4799243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439920" y="4792206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1865080" y="4808767"/>
            <a:ext cx="1041966" cy="6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9"/>
          <p:cNvSpPr/>
          <p:nvPr/>
        </p:nvSpPr>
        <p:spPr>
          <a:xfrm>
            <a:off x="681050" y="6157053"/>
            <a:ext cx="2339951" cy="274458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8" name="Группа 77"/>
          <p:cNvGrpSpPr/>
          <p:nvPr/>
        </p:nvGrpSpPr>
        <p:grpSpPr>
          <a:xfrm>
            <a:off x="506033" y="5358944"/>
            <a:ext cx="2536985" cy="1440815"/>
            <a:chOff x="465213" y="5249545"/>
            <a:chExt cx="2536985" cy="1115010"/>
          </a:xfrm>
        </p:grpSpPr>
        <p:sp>
          <p:nvSpPr>
            <p:cNvPr id="79" name="Прямоугольник 9"/>
            <p:cNvSpPr/>
            <p:nvPr/>
          </p:nvSpPr>
          <p:spPr>
            <a:xfrm>
              <a:off x="627710" y="530250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9"/>
            <p:cNvSpPr/>
            <p:nvPr/>
          </p:nvSpPr>
          <p:spPr>
            <a:xfrm>
              <a:off x="627710" y="558439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9"/>
            <p:cNvSpPr/>
            <p:nvPr/>
          </p:nvSpPr>
          <p:spPr>
            <a:xfrm>
              <a:off x="627710" y="6152696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72735" y="5859211"/>
              <a:ext cx="2023324" cy="178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 ажратиш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та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(3 га)</a:t>
              </a:r>
              <a:endPara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465213" y="5249545"/>
              <a:ext cx="2536985" cy="1115009"/>
              <a:chOff x="465213" y="5249545"/>
              <a:chExt cx="2536985" cy="1115009"/>
            </a:xfrm>
          </p:grpSpPr>
          <p:sp>
            <p:nvSpPr>
              <p:cNvPr id="84" name="Прямоугольник 6"/>
              <p:cNvSpPr/>
              <p:nvPr/>
            </p:nvSpPr>
            <p:spPr>
              <a:xfrm>
                <a:off x="465213" y="5249545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5" name="Прямоугольник 8"/>
              <p:cNvSpPr/>
              <p:nvPr/>
            </p:nvSpPr>
            <p:spPr>
              <a:xfrm>
                <a:off x="627711" y="5461403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880355" y="5279035"/>
                <a:ext cx="202332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Доимий ишга жойлаштириш-</a:t>
                </a:r>
                <a:r>
                  <a:rPr lang="uz-Cyrl-UZ" sz="9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34</a:t>
                </a:r>
                <a:endPara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рямоугольник 6"/>
              <p:cNvSpPr/>
              <p:nvPr/>
            </p:nvSpPr>
            <p:spPr>
              <a:xfrm>
                <a:off x="465213" y="5531434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8" name="Прямоугольник 8"/>
              <p:cNvSpPr/>
              <p:nvPr/>
            </p:nvSpPr>
            <p:spPr>
              <a:xfrm>
                <a:off x="627711" y="5743292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80355" y="5543621"/>
                <a:ext cx="2023324" cy="285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Кредит ажратиш орқали-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48 та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(1115,0 млн)</a:t>
                </a:r>
                <a:endParaRPr lang="uz-Cyrl-UZ" sz="9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Прямоугольник 6"/>
              <p:cNvSpPr/>
              <p:nvPr/>
            </p:nvSpPr>
            <p:spPr>
              <a:xfrm>
                <a:off x="465213" y="5813956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1" name="Прямоугольник 8"/>
              <p:cNvSpPr/>
              <p:nvPr/>
            </p:nvSpPr>
            <p:spPr>
              <a:xfrm>
                <a:off x="627711" y="6025814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6"/>
              <p:cNvSpPr/>
              <p:nvPr/>
            </p:nvSpPr>
            <p:spPr>
              <a:xfrm>
                <a:off x="465213" y="6099732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3" name="Прямоугольник 8"/>
              <p:cNvSpPr/>
              <p:nvPr/>
            </p:nvSpPr>
            <p:spPr>
              <a:xfrm>
                <a:off x="627711" y="6311590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880354" y="6143083"/>
                <a:ext cx="212184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Субсидия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ажратиш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uz-Cyrl-UZ" sz="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5" name="Скругленный прямоугольник 94"/>
          <p:cNvSpPr/>
          <p:nvPr/>
        </p:nvSpPr>
        <p:spPr>
          <a:xfrm>
            <a:off x="325425" y="1577776"/>
            <a:ext cx="5849586" cy="2647483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"/>
          <p:cNvSpPr/>
          <p:nvPr/>
        </p:nvSpPr>
        <p:spPr>
          <a:xfrm>
            <a:off x="737869" y="396019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</a:p>
        </p:txBody>
      </p:sp>
      <p:sp>
        <p:nvSpPr>
          <p:cNvPr id="97" name="Прямоугольник 6"/>
          <p:cNvSpPr/>
          <p:nvPr/>
        </p:nvSpPr>
        <p:spPr>
          <a:xfrm>
            <a:off x="370402" y="3930414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05712" y="4261838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642483" y="4204435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Бандлик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81289" y="5033783"/>
            <a:ext cx="2908919" cy="2936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101" name="TextBox 100"/>
          <p:cNvSpPr txBox="1"/>
          <p:nvPr/>
        </p:nvSpPr>
        <p:spPr>
          <a:xfrm>
            <a:off x="405960" y="5037122"/>
            <a:ext cx="29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sz="10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 таъминланган йўналишлар</a:t>
            </a:r>
            <a:r>
              <a:rPr lang="en-US" sz="10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1000" b="1" dirty="0">
              <a:solidFill>
                <a:srgbClr val="0043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031749" y="4607261"/>
            <a:ext cx="2944034" cy="3591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3" name="TextBox 102"/>
          <p:cNvSpPr txBox="1"/>
          <p:nvPr/>
        </p:nvSpPr>
        <p:spPr>
          <a:xfrm>
            <a:off x="3018200" y="4615516"/>
            <a:ext cx="3024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01.10.2023 йил</a:t>
            </a:r>
            <a:r>
              <a:rPr lang="en-US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холатидаги </a:t>
            </a: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ишсизларни ишга жойлаштириш йўналишлари</a:t>
            </a:r>
            <a:r>
              <a:rPr lang="en-US" sz="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9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3361284" y="5051613"/>
            <a:ext cx="2536985" cy="1703591"/>
            <a:chOff x="3243720" y="4886154"/>
            <a:chExt cx="2536985" cy="1115010"/>
          </a:xfrm>
        </p:grpSpPr>
        <p:sp>
          <p:nvSpPr>
            <p:cNvPr id="105" name="Прямоугольник 9"/>
            <p:cNvSpPr/>
            <p:nvPr/>
          </p:nvSpPr>
          <p:spPr>
            <a:xfrm>
              <a:off x="3406217" y="493911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6"/>
            <p:cNvSpPr/>
            <p:nvPr/>
          </p:nvSpPr>
          <p:spPr>
            <a:xfrm>
              <a:off x="3243720" y="4886154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7" name="Прямоугольник 8"/>
            <p:cNvSpPr/>
            <p:nvPr/>
          </p:nvSpPr>
          <p:spPr>
            <a:xfrm>
              <a:off x="3406218" y="5098012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58862" y="4915644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Доимий ишга жойлаштириш-</a:t>
              </a:r>
              <a:r>
                <a: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09" name="Прямоугольник 9"/>
            <p:cNvSpPr/>
            <p:nvPr/>
          </p:nvSpPr>
          <p:spPr>
            <a:xfrm>
              <a:off x="3406217" y="5221007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6"/>
            <p:cNvSpPr/>
            <p:nvPr/>
          </p:nvSpPr>
          <p:spPr>
            <a:xfrm>
              <a:off x="3243720" y="5168043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1" name="Прямоугольник 8"/>
            <p:cNvSpPr/>
            <p:nvPr/>
          </p:nvSpPr>
          <p:spPr>
            <a:xfrm>
              <a:off x="3406218" y="5379901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658862" y="5205783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Кредит ажратиш орқали-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Прямоугольник 9"/>
            <p:cNvSpPr/>
            <p:nvPr/>
          </p:nvSpPr>
          <p:spPr>
            <a:xfrm>
              <a:off x="3406217" y="550352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6"/>
            <p:cNvSpPr/>
            <p:nvPr/>
          </p:nvSpPr>
          <p:spPr>
            <a:xfrm>
              <a:off x="3243720" y="5450565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5" name="Прямоугольник 8"/>
            <p:cNvSpPr/>
            <p:nvPr/>
          </p:nvSpPr>
          <p:spPr>
            <a:xfrm>
              <a:off x="3406218" y="5662423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658862" y="5484026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Ўз-ўзини банд қилиш-</a:t>
              </a:r>
              <a:r>
                <a: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17" name="Прямоугольник 9"/>
            <p:cNvSpPr/>
            <p:nvPr/>
          </p:nvSpPr>
          <p:spPr>
            <a:xfrm>
              <a:off x="3406217" y="5789305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6"/>
            <p:cNvSpPr/>
            <p:nvPr/>
          </p:nvSpPr>
          <p:spPr>
            <a:xfrm>
              <a:off x="3243720" y="5736341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Прямоугольник 8"/>
            <p:cNvSpPr/>
            <p:nvPr/>
          </p:nvSpPr>
          <p:spPr>
            <a:xfrm>
              <a:off x="3406218" y="5948199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658861" y="5779692"/>
              <a:ext cx="2121844" cy="141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Субсидия ажратиш-</a:t>
              </a:r>
              <a:r>
                <a:rPr lang="uz-Cyrl-UZ" sz="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uz-Cyrl-UZ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1" name="Скругленный прямоугольник 120"/>
          <p:cNvSpPr/>
          <p:nvPr/>
        </p:nvSpPr>
        <p:spPr>
          <a:xfrm>
            <a:off x="6474211" y="1263322"/>
            <a:ext cx="5441818" cy="38680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TextBox 121"/>
          <p:cNvSpPr txBox="1"/>
          <p:nvPr/>
        </p:nvSpPr>
        <p:spPr>
          <a:xfrm>
            <a:off x="6607793" y="1264742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яратиш имкониятлари-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316 нафар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3198766" y="1690365"/>
            <a:ext cx="2807685" cy="2385281"/>
            <a:chOff x="3511359" y="1612261"/>
            <a:chExt cx="2288392" cy="213873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3585889" y="1675805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5179892" y="1623666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655759" y="1683625"/>
              <a:ext cx="1138938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 smtClean="0">
                  <a:solidFill>
                    <a:srgbClr val="002060"/>
                  </a:solidFill>
                </a:rPr>
                <a:t>Қабристонлар сони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3585889" y="2122706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5179892" y="2070567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643819" y="2082400"/>
              <a:ext cx="120305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>
                  <a:solidFill>
                    <a:srgbClr val="002060"/>
                  </a:solidFill>
                </a:rPr>
                <a:t>Шундан атрофи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r>
                <a:rPr lang="uz-Cyrl-UZ" sz="1000" b="1" dirty="0">
                  <a:solidFill>
                    <a:srgbClr val="002060"/>
                  </a:solidFill>
                </a:rPr>
                <a:t>ўралганлари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126416" y="1684141"/>
              <a:ext cx="505801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103057" y="2152508"/>
              <a:ext cx="520515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3523783" y="1612261"/>
              <a:ext cx="2275968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3587616" y="2853705"/>
              <a:ext cx="1428825" cy="168179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758682" y="2817920"/>
              <a:ext cx="96212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9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Жиноятчилик</a:t>
              </a: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3523783" y="2807143"/>
              <a:ext cx="1681531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369060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3588469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Стрелка вправо 137"/>
            <p:cNvSpPr/>
            <p:nvPr/>
          </p:nvSpPr>
          <p:spPr>
            <a:xfrm rot="7200000">
              <a:off x="3955199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Стрелка вправо 138"/>
            <p:cNvSpPr/>
            <p:nvPr/>
          </p:nvSpPr>
          <p:spPr>
            <a:xfrm rot="14400000" flipH="1">
              <a:off x="4462042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11359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2022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240766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</a:t>
              </a:r>
              <a:r>
                <a:rPr lang="en-US" sz="1000" b="1" dirty="0">
                  <a:solidFill>
                    <a:srgbClr val="002060"/>
                  </a:solidFill>
                </a:rPr>
                <a:t>3</a:t>
              </a:r>
              <a:r>
                <a:rPr lang="uz-Cyrl-UZ" sz="1000" b="1" dirty="0">
                  <a:solidFill>
                    <a:srgbClr val="002060"/>
                  </a:solidFill>
                </a:rPr>
                <a:t>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511359" y="3105617"/>
              <a:ext cx="733479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rgbClr val="002060"/>
                  </a:solidFill>
                </a:rPr>
                <a:t>3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294118" y="3105617"/>
              <a:ext cx="733479" cy="22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1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44" name="Скругленный прямоугольник 143"/>
          <p:cNvSpPr/>
          <p:nvPr/>
        </p:nvSpPr>
        <p:spPr>
          <a:xfrm>
            <a:off x="6252330" y="4272156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589101" y="4214753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Микромарказ 50 сотих  </a:t>
            </a:r>
            <a:endParaRPr lang="uz-Cyrl-UZ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6252330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6252330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6252330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6252330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6244710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6244710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9209864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9209864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9209864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5" name="Скругленный прямоугольник 154"/>
          <p:cNvSpPr/>
          <p:nvPr/>
        </p:nvSpPr>
        <p:spPr>
          <a:xfrm>
            <a:off x="9209864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rgbClr val="002060"/>
              </a:solidFill>
            </a:endParaRPr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9202244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7" name="Скругленный прямоугольник 156"/>
          <p:cNvSpPr/>
          <p:nvPr/>
        </p:nvSpPr>
        <p:spPr>
          <a:xfrm>
            <a:off x="9202244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8" name="Прямоугольник 157"/>
          <p:cNvSpPr/>
          <p:nvPr/>
        </p:nvSpPr>
        <p:spPr>
          <a:xfrm>
            <a:off x="6332942" y="4515407"/>
            <a:ext cx="249780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Мебель ишлаб чиқариш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6914624" y="4881167"/>
            <a:ext cx="14125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Тегирмон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6523371" y="5254547"/>
            <a:ext cx="23134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 ювиш воситалари </a:t>
            </a: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6447242" y="5627927"/>
            <a:ext cx="22974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Миллий ширинликлар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94842" y="5986067"/>
            <a:ext cx="255550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Нон ва нон махсулотлари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515822" y="6374687"/>
            <a:ext cx="21739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овқатланиш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9657572" y="4515407"/>
            <a:ext cx="220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Гўзаллик салони </a:t>
            </a:r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0,5</a:t>
            </a:r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9185132" y="4865927"/>
            <a:ext cx="27318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сартарошхонаси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0,5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9154652" y="5239307"/>
            <a:ext cx="28712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Ичимлик суви ишлаб чиқариш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9169892" y="5635547"/>
            <a:ext cx="244009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Қурилиш моллари иш-ч.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9444212" y="6008927"/>
            <a:ext cx="22161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Озиқ-овқат дўкони </a:t>
            </a:r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сотих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9375632" y="6367067"/>
            <a:ext cx="253306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Хўжалик моллари дўкони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сотих</a:t>
            </a:r>
            <a:endParaRPr lang="ru-RU" sz="1100" dirty="0">
              <a:solidFill>
                <a:srgbClr val="002060"/>
              </a:solidFill>
            </a:endParaRPr>
          </a:p>
        </p:txBody>
      </p:sp>
      <p:grpSp>
        <p:nvGrpSpPr>
          <p:cNvPr id="170" name="Группа 169"/>
          <p:cNvGrpSpPr/>
          <p:nvPr/>
        </p:nvGrpSpPr>
        <p:grpSpPr>
          <a:xfrm>
            <a:off x="6349345" y="1750327"/>
            <a:ext cx="5649269" cy="2289634"/>
            <a:chOff x="6349345" y="1578877"/>
            <a:chExt cx="5649269" cy="2289634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6349345" y="1578877"/>
              <a:ext cx="5649269" cy="2289634"/>
              <a:chOff x="6349345" y="1588402"/>
              <a:chExt cx="5649269" cy="2289634"/>
            </a:xfrm>
          </p:grpSpPr>
          <p:grpSp>
            <p:nvGrpSpPr>
              <p:cNvPr id="173" name="Группа 172"/>
              <p:cNvGrpSpPr/>
              <p:nvPr/>
            </p:nvGrpSpPr>
            <p:grpSpPr>
              <a:xfrm>
                <a:off x="6349345" y="1588402"/>
                <a:ext cx="2502448" cy="2214449"/>
                <a:chOff x="3243720" y="4886154"/>
                <a:chExt cx="2502448" cy="829233"/>
              </a:xfrm>
            </p:grpSpPr>
            <p:sp>
              <p:nvSpPr>
                <p:cNvPr id="189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1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Прямоугольник 9"/>
                <p:cNvSpPr/>
                <p:nvPr/>
              </p:nvSpPr>
              <p:spPr>
                <a:xfrm>
                  <a:off x="3406217" y="521996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3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4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TextBox 194"/>
                <p:cNvSpPr txBox="1"/>
                <p:nvPr/>
              </p:nvSpPr>
              <p:spPr>
                <a:xfrm>
                  <a:off x="3646162" y="5237325"/>
                  <a:ext cx="2023324" cy="1613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1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Кредит ажратиш орқали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127 та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1,9 млрд сўм</a:t>
                  </a:r>
                  <a:endParaRPr lang="uz-Cyrl-UZ" sz="11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Прямоугольник 9"/>
                <p:cNvSpPr/>
                <p:nvPr/>
              </p:nvSpPr>
              <p:spPr>
                <a:xfrm>
                  <a:off x="3406217" y="5499171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97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8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646162" y="5529708"/>
                  <a:ext cx="2023324" cy="95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5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“К-савдо” орқали</a:t>
                  </a:r>
                  <a:r>
                    <a:rPr lang="uz-Cyrl-UZ" sz="105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05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 та</a:t>
                  </a:r>
                  <a:endParaRPr lang="uz-Cyrl-UZ" sz="105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4" name="Группа 173"/>
              <p:cNvGrpSpPr/>
              <p:nvPr/>
            </p:nvGrpSpPr>
            <p:grpSpPr>
              <a:xfrm>
                <a:off x="9496166" y="1609447"/>
                <a:ext cx="2502448" cy="2268589"/>
                <a:chOff x="3243720" y="4886154"/>
                <a:chExt cx="2502448" cy="1115010"/>
              </a:xfrm>
            </p:grpSpPr>
            <p:sp>
              <p:nvSpPr>
                <p:cNvPr id="175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6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77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3658862" y="4915644"/>
                  <a:ext cx="2023324" cy="2042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Тикувчиликни ташкил этиш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25 та</a:t>
                  </a:r>
                  <a:endParaRPr lang="uz-Cyrl-UZ" sz="11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Прямоугольник 9"/>
                <p:cNvSpPr/>
                <p:nvPr/>
              </p:nvSpPr>
              <p:spPr>
                <a:xfrm>
                  <a:off x="3406217" y="5221007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1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Прямоугольник 9"/>
                <p:cNvSpPr/>
                <p:nvPr/>
              </p:nvSpPr>
              <p:spPr>
                <a:xfrm>
                  <a:off x="3406217" y="550352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83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4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>
                  <a:off x="3671560" y="5184937"/>
                  <a:ext cx="2010625" cy="2798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Мавжуд тадбиркорлик субъектларини кенгайтириш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12 та</a:t>
                  </a:r>
                  <a:endParaRPr lang="uz-Cyrl-UZ" sz="1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Прямоугольник 9"/>
                <p:cNvSpPr/>
                <p:nvPr/>
              </p:nvSpPr>
              <p:spPr>
                <a:xfrm>
                  <a:off x="3406217" y="5789305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Прямоугольник 6"/>
                <p:cNvSpPr/>
                <p:nvPr/>
              </p:nvSpPr>
              <p:spPr>
                <a:xfrm>
                  <a:off x="3243720" y="5736341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8" name="Прямоугольник 8"/>
                <p:cNvSpPr/>
                <p:nvPr/>
              </p:nvSpPr>
              <p:spPr>
                <a:xfrm>
                  <a:off x="3406218" y="5948199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72" name="Прямоугольник 171"/>
            <p:cNvSpPr/>
            <p:nvPr/>
          </p:nvSpPr>
          <p:spPr>
            <a:xfrm>
              <a:off x="6778541" y="1677085"/>
              <a:ext cx="207325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Микромарказ ташкил этиш орқали </a:t>
              </a:r>
              <a:r>
                <a:rPr lang="uz-Cyrl-UZ" sz="1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uz-Cyrl-UZ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 </a:t>
              </a:r>
              <a:r>
                <a:rPr lang="uz-Cyrl-UZ" sz="11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uz-Cyrl-UZ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сотих – </a:t>
              </a:r>
              <a:r>
                <a:rPr lang="uz-Cyrl-UZ" sz="11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 </a:t>
              </a:r>
              <a:r>
                <a:rPr lang="uz-Cyrl-UZ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 лотга </a:t>
              </a:r>
              <a:r>
                <a:rPr lang="uz-Cyrl-UZ" sz="11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 </a:t>
              </a:r>
              <a:r>
                <a:rPr lang="uz-Cyrl-UZ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 иш ўрин</a:t>
              </a:r>
              <a:endParaRPr lang="ru-RU" dirty="0"/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9828758" y="3111034"/>
            <a:ext cx="2306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Ўз-ўзини банд қилиш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85та</a:t>
            </a:r>
            <a:endParaRPr lang="uz-Cyrl-UZ" sz="11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9902233" y="3659756"/>
            <a:ext cx="18101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ru-RU" sz="1100" dirty="0"/>
          </a:p>
        </p:txBody>
      </p:sp>
      <p:sp>
        <p:nvSpPr>
          <p:cNvPr id="202" name="Прямоугольник 8"/>
          <p:cNvSpPr/>
          <p:nvPr/>
        </p:nvSpPr>
        <p:spPr>
          <a:xfrm>
            <a:off x="620689" y="413568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TextBox 202"/>
          <p:cNvSpPr txBox="1"/>
          <p:nvPr/>
        </p:nvSpPr>
        <p:spPr>
          <a:xfrm>
            <a:off x="1166345" y="406731"/>
            <a:ext cx="1030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000" dirty="0" smtClean="0"/>
              <a:t> 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МФЙ раиси</a:t>
            </a:r>
            <a:r>
              <a:rPr lang="uz-Cyrl-UZ" sz="1000" dirty="0" smtClean="0">
                <a:solidFill>
                  <a:schemeClr val="bg1"/>
                </a:solidFill>
              </a:rPr>
              <a:t>          </a:t>
            </a:r>
          </a:p>
          <a:p>
            <a:pPr algn="ctr"/>
            <a:r>
              <a:rPr lang="uz-Cyrl-UZ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Жщраев Дилшод Хаётович</a:t>
            </a:r>
            <a:endParaRPr lang="uz-Cyrl-UZ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z-Cyrl-UZ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90)914-68-97 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" name="Picture 2" descr="C:\Users\hp computers\Desktop\photo_2022-05-28_18-33-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03" y="463869"/>
            <a:ext cx="566794" cy="67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" name="Picture 2">
            <a:extLst>
              <a:ext uri="{FF2B5EF4-FFF2-40B4-BE49-F238E27FC236}">
                <a16:creationId xmlns:a16="http://schemas.microsoft.com/office/drawing/2014/main" xmlns="" id="{51FD53A8-B11A-4761-B0F4-AE02C941C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7" y="467309"/>
            <a:ext cx="522619" cy="686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Изображение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35" y="491242"/>
            <a:ext cx="545454" cy="66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33897" y="581266"/>
            <a:ext cx="12494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Икромова Мухаббат </a:t>
            </a:r>
            <a:r>
              <a:rPr lang="uz-Cyrl-UZ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Акрамовна</a:t>
            </a:r>
          </a:p>
          <a:p>
            <a:r>
              <a:rPr lang="ru-RU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91)645-43-23</a:t>
            </a:r>
            <a:endParaRPr lang="ru-RU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Изображение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850" y="513474"/>
            <a:ext cx="583089" cy="64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Изображение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3"/>
          <a:stretch>
            <a:fillRect/>
          </a:stretch>
        </p:blipFill>
        <p:spPr bwMode="auto">
          <a:xfrm>
            <a:off x="8305129" y="483621"/>
            <a:ext cx="539587" cy="6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736" y="440485"/>
            <a:ext cx="498429" cy="72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391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5075</TotalTime>
  <Words>626</Words>
  <Application>Microsoft Office PowerPoint</Application>
  <PresentationFormat>Произвольный</PresentationFormat>
  <Paragraphs>155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 ВОБКЕНТ ТУМАН 3-СЕКТОР ҲУДУДИДАГИ “ХАЙРХУШ”  МАҲАЛЛАСИНИ САМАРАЛИ ИЖТИМОИЙ-ИҚТИСОДИЙ РИВОЖЛАНТИРИШ ДАСТУРИ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FPB</dc:creator>
  <cp:lastModifiedBy>Пользователь</cp:lastModifiedBy>
  <cp:revision>327</cp:revision>
  <cp:lastPrinted>2021-05-31T10:46:58Z</cp:lastPrinted>
  <dcterms:created xsi:type="dcterms:W3CDTF">2021-05-21T12:05:17Z</dcterms:created>
  <dcterms:modified xsi:type="dcterms:W3CDTF">2023-10-18T15:07:04Z</dcterms:modified>
</cp:coreProperties>
</file>