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6" r:id="rId2"/>
    <p:sldId id="267" r:id="rId3"/>
  </p:sldIdLst>
  <p:sldSz cx="12192000" cy="6858000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2F5597"/>
    <a:srgbClr val="2E75B6"/>
    <a:srgbClr val="09BD9B"/>
    <a:srgbClr val="01FF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44" autoAdjust="0"/>
    <p:restoredTop sz="94660"/>
  </p:normalViewPr>
  <p:slideViewPr>
    <p:cSldViewPr snapToGrid="0">
      <p:cViewPr>
        <p:scale>
          <a:sx n="100" d="100"/>
          <a:sy n="100" d="100"/>
        </p:scale>
        <p:origin x="1128" y="6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095F95-457E-4EBD-9CF6-8D80F327F0E1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4835"/>
            <a:ext cx="540893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334AA2-3915-4EDB-9BEC-B2DC31D9AC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738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71C0-809A-486C-8519-3AE49704606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76F-6647-4748-8013-7B0D87016B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8855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71C0-809A-486C-8519-3AE49704606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76F-6647-4748-8013-7B0D87016B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7314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71C0-809A-486C-8519-3AE49704606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76F-6647-4748-8013-7B0D87016B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5171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71C0-809A-486C-8519-3AE49704606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76F-6647-4748-8013-7B0D87016B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7275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71C0-809A-486C-8519-3AE49704606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76F-6647-4748-8013-7B0D87016B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9452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71C0-809A-486C-8519-3AE49704606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76F-6647-4748-8013-7B0D87016B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7873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71C0-809A-486C-8519-3AE49704606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76F-6647-4748-8013-7B0D87016B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02928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71C0-809A-486C-8519-3AE49704606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76F-6647-4748-8013-7B0D87016B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8064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71C0-809A-486C-8519-3AE49704606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76F-6647-4748-8013-7B0D87016B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5918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71C0-809A-486C-8519-3AE49704606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76F-6647-4748-8013-7B0D87016B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80906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71C0-809A-486C-8519-3AE49704606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9776F-6647-4748-8013-7B0D87016B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8500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FF71C0-809A-486C-8519-3AE49704606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B9776F-6647-4748-8013-7B0D87016B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308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E3ADDAD-63C4-4E4F-9A1E-1D4CAAD46B87}"/>
              </a:ext>
            </a:extLst>
          </p:cNvPr>
          <p:cNvSpPr/>
          <p:nvPr/>
        </p:nvSpPr>
        <p:spPr>
          <a:xfrm>
            <a:off x="845542" y="0"/>
            <a:ext cx="10927000" cy="726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uz-Cyrl-UZ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БУХОРО ВИЛОЯТИДА 2021-2022 ЙИЛЛАРДА ТУРИЗМ ВА ХИЗМАТ КЎРСАТИШ СОҲАСИДА АМАЛГА ОШИРИЛАДИГАН ИНВЕСТИЦИЯ ЛОЙИҲАЛАРИ ТАҚДИМОТИ</a:t>
            </a:r>
          </a:p>
        </p:txBody>
      </p:sp>
      <p:sp>
        <p:nvSpPr>
          <p:cNvPr id="23" name="AutoShape 4" descr="площадь 2 бесплатно значок из Image Editor Tool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" name="Заголовок 5"/>
          <p:cNvSpPr>
            <a:spLocks noGrp="1"/>
          </p:cNvSpPr>
          <p:nvPr>
            <p:ph type="title"/>
          </p:nvPr>
        </p:nvSpPr>
        <p:spPr>
          <a:xfrm>
            <a:off x="74141" y="44470"/>
            <a:ext cx="12117859" cy="609736"/>
          </a:xfrm>
          <a:noFill/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>
            <a:normAutofit/>
          </a:bodyPr>
          <a:lstStyle/>
          <a:p>
            <a:pPr algn="ctr"/>
            <a:r>
              <a:rPr lang="uz-Cyrl-UZ" sz="1600" b="1" dirty="0">
                <a:latin typeface="Times New Roman" pitchFamily="18" charset="0"/>
                <a:cs typeface="Times New Roman" panose="02020603050405020304" pitchFamily="18" charset="0"/>
              </a:rPr>
              <a:t>	</a:t>
            </a:r>
            <a:r>
              <a:rPr lang="uz-Cyrl-UZ" sz="1600" b="1" dirty="0" smtClean="0">
                <a:latin typeface="Times New Roman" pitchFamily="18" charset="0"/>
                <a:cs typeface="Times New Roman" panose="02020603050405020304" pitchFamily="18" charset="0"/>
              </a:rPr>
              <a:t>ВОБКЕНТ ТУМАН 2-СЕКТОР ҲУДУДИДАГИ </a:t>
            </a:r>
            <a:r>
              <a:rPr lang="uz-Cyrl-UZ" sz="1539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“ГУЛИСТОН” </a:t>
            </a:r>
            <a:r>
              <a:rPr lang="uz-Cyrl-UZ" sz="1539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uz-Cyrl-UZ" sz="1539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16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МАҲАЛЛАСИНИ САМАРАЛИ ИЖТИМОИЙ-ИҚТИСОДИЙ РИВОЖЛАНТИРИШ ДАСТУРИ</a:t>
            </a:r>
            <a:r>
              <a:rPr lang="uz-Cyrl-UZ" sz="1539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539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5" name="Прямая соединительная линия 84"/>
          <p:cNvCxnSpPr/>
          <p:nvPr/>
        </p:nvCxnSpPr>
        <p:spPr>
          <a:xfrm flipV="1">
            <a:off x="261979" y="635748"/>
            <a:ext cx="12117859" cy="188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Прямая соединительная линия 154"/>
          <p:cNvCxnSpPr/>
          <p:nvPr/>
        </p:nvCxnSpPr>
        <p:spPr>
          <a:xfrm>
            <a:off x="13057406" y="2217965"/>
            <a:ext cx="0" cy="446858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Группа 65"/>
          <p:cNvGrpSpPr/>
          <p:nvPr/>
        </p:nvGrpSpPr>
        <p:grpSpPr>
          <a:xfrm>
            <a:off x="13187" y="5643402"/>
            <a:ext cx="4587643" cy="1211207"/>
            <a:chOff x="7189780" y="5824929"/>
            <a:chExt cx="4947366" cy="981981"/>
          </a:xfrm>
        </p:grpSpPr>
        <p:sp>
          <p:nvSpPr>
            <p:cNvPr id="457" name="Прямоугольник 456">
              <a:extLst>
                <a:ext uri="{FF2B5EF4-FFF2-40B4-BE49-F238E27FC236}">
                  <a16:creationId xmlns:a16="http://schemas.microsoft.com/office/drawing/2014/main" id="{0A05894C-70EB-4815-9998-8E52CBE8C079}"/>
                </a:ext>
              </a:extLst>
            </p:cNvPr>
            <p:cNvSpPr/>
            <p:nvPr/>
          </p:nvSpPr>
          <p:spPr>
            <a:xfrm>
              <a:off x="7189780" y="6301684"/>
              <a:ext cx="968064" cy="4117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900" b="1" dirty="0" smtClean="0">
                  <a:cs typeface="Times New Roman" pitchFamily="18" charset="0"/>
                </a:rPr>
                <a:t>Хизмат кўрсатиш хажми </a:t>
              </a:r>
              <a:endParaRPr lang="uz-Cyrl-UZ" sz="900" b="1" dirty="0">
                <a:cs typeface="Times New Roman" pitchFamily="18" charset="0"/>
              </a:endParaRPr>
            </a:p>
          </p:txBody>
        </p:sp>
        <p:sp>
          <p:nvSpPr>
            <p:cNvPr id="458" name="Прямоугольник 457">
              <a:extLst>
                <a:ext uri="{FF2B5EF4-FFF2-40B4-BE49-F238E27FC236}">
                  <a16:creationId xmlns:a16="http://schemas.microsoft.com/office/drawing/2014/main" id="{0A05894C-70EB-4815-9998-8E52CBE8C079}"/>
                </a:ext>
              </a:extLst>
            </p:cNvPr>
            <p:cNvSpPr/>
            <p:nvPr/>
          </p:nvSpPr>
          <p:spPr>
            <a:xfrm>
              <a:off x="8768101" y="6321961"/>
              <a:ext cx="968063" cy="4117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900" b="1" dirty="0" smtClean="0">
                  <a:cs typeface="Arial" panose="020B0604020202020204" pitchFamily="34" charset="0"/>
                </a:rPr>
                <a:t>Саноат ишлаб чиқаришдан ҳажм</a:t>
              </a:r>
              <a:endParaRPr lang="uz-Cyrl-UZ" sz="700" b="1" dirty="0">
                <a:cs typeface="Times New Roman" pitchFamily="18" charset="0"/>
              </a:endParaRPr>
            </a:p>
          </p:txBody>
        </p:sp>
        <p:sp>
          <p:nvSpPr>
            <p:cNvPr id="459" name="Прямоугольник 458">
              <a:extLst>
                <a:ext uri="{FF2B5EF4-FFF2-40B4-BE49-F238E27FC236}">
                  <a16:creationId xmlns:a16="http://schemas.microsoft.com/office/drawing/2014/main" id="{0A05894C-70EB-4815-9998-8E52CBE8C079}"/>
                </a:ext>
              </a:extLst>
            </p:cNvPr>
            <p:cNvSpPr/>
            <p:nvPr/>
          </p:nvSpPr>
          <p:spPr>
            <a:xfrm>
              <a:off x="9621980" y="6313723"/>
              <a:ext cx="836897" cy="2869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700" b="1" dirty="0" smtClean="0">
                  <a:cs typeface="Arial" panose="020B0604020202020204" pitchFamily="34" charset="0"/>
                </a:rPr>
                <a:t>Яратиладиган</a:t>
              </a:r>
              <a:r>
                <a:rPr lang="uz-Cyrl-UZ" sz="900" b="1" dirty="0" smtClean="0">
                  <a:cs typeface="Arial" panose="020B0604020202020204" pitchFamily="34" charset="0"/>
                </a:rPr>
                <a:t> </a:t>
              </a:r>
              <a:r>
                <a:rPr lang="uz-Cyrl-UZ" sz="800" b="1" dirty="0" smtClean="0">
                  <a:cs typeface="Arial" panose="020B0604020202020204" pitchFamily="34" charset="0"/>
                </a:rPr>
                <a:t>иш ўринлари</a:t>
              </a:r>
              <a:endParaRPr lang="uz-Cyrl-UZ" sz="700" b="1" dirty="0">
                <a:cs typeface="Times New Roman" pitchFamily="18" charset="0"/>
              </a:endParaRPr>
            </a:p>
          </p:txBody>
        </p:sp>
        <p:sp>
          <p:nvSpPr>
            <p:cNvPr id="460" name="Прямоугольник 459">
              <a:extLst>
                <a:ext uri="{FF2B5EF4-FFF2-40B4-BE49-F238E27FC236}">
                  <a16:creationId xmlns:a16="http://schemas.microsoft.com/office/drawing/2014/main" id="{0A05894C-70EB-4815-9998-8E52CBE8C079}"/>
                </a:ext>
              </a:extLst>
            </p:cNvPr>
            <p:cNvSpPr/>
            <p:nvPr/>
          </p:nvSpPr>
          <p:spPr>
            <a:xfrm>
              <a:off x="10262824" y="6341992"/>
              <a:ext cx="1031400" cy="2744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800" b="1" dirty="0" smtClean="0">
                  <a:cs typeface="Arial" panose="020B0604020202020204" pitchFamily="34" charset="0"/>
                </a:rPr>
                <a:t>Камбағалликдан чиқарилади</a:t>
              </a:r>
              <a:endParaRPr lang="uz-Cyrl-UZ" sz="600" b="1" dirty="0">
                <a:cs typeface="Times New Roman" pitchFamily="18" charset="0"/>
              </a:endParaRPr>
            </a:p>
          </p:txBody>
        </p:sp>
        <p:grpSp>
          <p:nvGrpSpPr>
            <p:cNvPr id="31" name="Группа 30"/>
            <p:cNvGrpSpPr/>
            <p:nvPr/>
          </p:nvGrpSpPr>
          <p:grpSpPr>
            <a:xfrm>
              <a:off x="7396321" y="5844376"/>
              <a:ext cx="4504681" cy="427911"/>
              <a:chOff x="7491961" y="5941721"/>
              <a:chExt cx="4319039" cy="582871"/>
            </a:xfrm>
          </p:grpSpPr>
          <p:sp>
            <p:nvSpPr>
              <p:cNvPr id="451" name="Прямоугольник: скругленные углы 84">
                <a:extLst>
                  <a:ext uri="{FF2B5EF4-FFF2-40B4-BE49-F238E27FC236}">
                    <a16:creationId xmlns:a16="http://schemas.microsoft.com/office/drawing/2014/main" id="{B4869463-C45B-462A-B6DE-87E8F0F9892C}"/>
                  </a:ext>
                </a:extLst>
              </p:cNvPr>
              <p:cNvSpPr/>
              <p:nvPr/>
            </p:nvSpPr>
            <p:spPr>
              <a:xfrm>
                <a:off x="7491961" y="5943544"/>
                <a:ext cx="638579" cy="570667"/>
              </a:xfrm>
              <a:prstGeom prst="roundRect">
                <a:avLst/>
              </a:prstGeom>
              <a:noFill/>
              <a:ln w="12700">
                <a:solidFill>
                  <a:srgbClr val="00267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700"/>
              </a:p>
            </p:txBody>
          </p:sp>
          <p:sp>
            <p:nvSpPr>
              <p:cNvPr id="452" name="Прямоугольник: скругленные углы 84">
                <a:extLst>
                  <a:ext uri="{FF2B5EF4-FFF2-40B4-BE49-F238E27FC236}">
                    <a16:creationId xmlns:a16="http://schemas.microsoft.com/office/drawing/2014/main" id="{B4869463-C45B-462A-B6DE-87E8F0F9892C}"/>
                  </a:ext>
                </a:extLst>
              </p:cNvPr>
              <p:cNvSpPr/>
              <p:nvPr/>
            </p:nvSpPr>
            <p:spPr>
              <a:xfrm>
                <a:off x="8246341" y="5949949"/>
                <a:ext cx="638579" cy="570668"/>
              </a:xfrm>
              <a:prstGeom prst="roundRect">
                <a:avLst/>
              </a:prstGeom>
              <a:noFill/>
              <a:ln w="12700">
                <a:solidFill>
                  <a:srgbClr val="00267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700"/>
              </a:p>
            </p:txBody>
          </p:sp>
          <p:sp>
            <p:nvSpPr>
              <p:cNvPr id="453" name="Прямоугольник: скругленные углы 84">
                <a:extLst>
                  <a:ext uri="{FF2B5EF4-FFF2-40B4-BE49-F238E27FC236}">
                    <a16:creationId xmlns:a16="http://schemas.microsoft.com/office/drawing/2014/main" id="{B4869463-C45B-462A-B6DE-87E8F0F9892C}"/>
                  </a:ext>
                </a:extLst>
              </p:cNvPr>
              <p:cNvSpPr/>
              <p:nvPr/>
            </p:nvSpPr>
            <p:spPr>
              <a:xfrm>
                <a:off x="9732241" y="5944013"/>
                <a:ext cx="638579" cy="570668"/>
              </a:xfrm>
              <a:prstGeom prst="roundRect">
                <a:avLst/>
              </a:prstGeom>
              <a:noFill/>
              <a:ln w="12700">
                <a:solidFill>
                  <a:srgbClr val="00267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700" b="1" dirty="0"/>
              </a:p>
            </p:txBody>
          </p:sp>
          <p:sp>
            <p:nvSpPr>
              <p:cNvPr id="454" name="Прямоугольник: скругленные углы 84">
                <a:extLst>
                  <a:ext uri="{FF2B5EF4-FFF2-40B4-BE49-F238E27FC236}">
                    <a16:creationId xmlns:a16="http://schemas.microsoft.com/office/drawing/2014/main" id="{B4869463-C45B-462A-B6DE-87E8F0F9892C}"/>
                  </a:ext>
                </a:extLst>
              </p:cNvPr>
              <p:cNvSpPr/>
              <p:nvPr/>
            </p:nvSpPr>
            <p:spPr>
              <a:xfrm>
                <a:off x="9000721" y="5941721"/>
                <a:ext cx="638579" cy="570668"/>
              </a:xfrm>
              <a:prstGeom prst="roundRect">
                <a:avLst/>
              </a:prstGeom>
              <a:noFill/>
              <a:ln w="12700">
                <a:solidFill>
                  <a:srgbClr val="00267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700"/>
              </a:p>
            </p:txBody>
          </p:sp>
          <p:sp>
            <p:nvSpPr>
              <p:cNvPr id="455" name="Прямоугольник: скругленные углы 84">
                <a:extLst>
                  <a:ext uri="{FF2B5EF4-FFF2-40B4-BE49-F238E27FC236}">
                    <a16:creationId xmlns:a16="http://schemas.microsoft.com/office/drawing/2014/main" id="{B4869463-C45B-462A-B6DE-87E8F0F9892C}"/>
                  </a:ext>
                </a:extLst>
              </p:cNvPr>
              <p:cNvSpPr/>
              <p:nvPr/>
            </p:nvSpPr>
            <p:spPr>
              <a:xfrm>
                <a:off x="10448521" y="5953923"/>
                <a:ext cx="638579" cy="570669"/>
              </a:xfrm>
              <a:prstGeom prst="roundRect">
                <a:avLst/>
              </a:prstGeom>
              <a:noFill/>
              <a:ln w="12700">
                <a:solidFill>
                  <a:srgbClr val="00267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700" b="1" dirty="0"/>
              </a:p>
            </p:txBody>
          </p:sp>
          <p:sp>
            <p:nvSpPr>
              <p:cNvPr id="456" name="Прямоугольник: скругленные углы 84">
                <a:extLst>
                  <a:ext uri="{FF2B5EF4-FFF2-40B4-BE49-F238E27FC236}">
                    <a16:creationId xmlns:a16="http://schemas.microsoft.com/office/drawing/2014/main" id="{B4869463-C45B-462A-B6DE-87E8F0F9892C}"/>
                  </a:ext>
                </a:extLst>
              </p:cNvPr>
              <p:cNvSpPr/>
              <p:nvPr/>
            </p:nvSpPr>
            <p:spPr>
              <a:xfrm>
                <a:off x="11172421" y="5945696"/>
                <a:ext cx="638579" cy="570668"/>
              </a:xfrm>
              <a:prstGeom prst="roundRect">
                <a:avLst/>
              </a:prstGeom>
              <a:noFill/>
              <a:ln w="12700">
                <a:solidFill>
                  <a:srgbClr val="00267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700" b="1" dirty="0"/>
              </a:p>
            </p:txBody>
          </p:sp>
        </p:grpSp>
        <p:sp>
          <p:nvSpPr>
            <p:cNvPr id="461" name="Прямоугольник 460">
              <a:extLst>
                <a:ext uri="{FF2B5EF4-FFF2-40B4-BE49-F238E27FC236}">
                  <a16:creationId xmlns:a16="http://schemas.microsoft.com/office/drawing/2014/main" id="{0A05894C-70EB-4815-9998-8E52CBE8C079}"/>
                </a:ext>
              </a:extLst>
            </p:cNvPr>
            <p:cNvSpPr/>
            <p:nvPr/>
          </p:nvSpPr>
          <p:spPr>
            <a:xfrm>
              <a:off x="11103905" y="6332806"/>
              <a:ext cx="1033241" cy="474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800" b="1" dirty="0">
                  <a:cs typeface="Arial" panose="020B0604020202020204" pitchFamily="34" charset="0"/>
                </a:rPr>
                <a:t>Янги </a:t>
              </a:r>
              <a:r>
                <a:rPr lang="ru-RU" sz="800" b="1" dirty="0" err="1">
                  <a:cs typeface="Arial" panose="020B0604020202020204" pitchFamily="34" charset="0"/>
                </a:rPr>
                <a:t>тадбикорлик</a:t>
              </a:r>
              <a:r>
                <a:rPr lang="ru-RU" sz="800" b="1" dirty="0">
                  <a:cs typeface="Arial" panose="020B0604020202020204" pitchFamily="34" charset="0"/>
                </a:rPr>
                <a:t> </a:t>
              </a:r>
              <a:r>
                <a:rPr lang="ru-RU" sz="800" b="1" dirty="0" err="1">
                  <a:cs typeface="Arial" panose="020B0604020202020204" pitchFamily="34" charset="0"/>
                </a:rPr>
                <a:t>субъекти</a:t>
              </a:r>
              <a:r>
                <a:rPr lang="ru-RU" sz="800" b="1" dirty="0">
                  <a:cs typeface="Arial" panose="020B0604020202020204" pitchFamily="34" charset="0"/>
                </a:rPr>
                <a:t> </a:t>
              </a:r>
              <a:r>
                <a:rPr lang="ru-RU" sz="800" b="1" dirty="0" err="1">
                  <a:cs typeface="Arial" panose="020B0604020202020204" pitchFamily="34" charset="0"/>
                </a:rPr>
                <a:t>ташкил</a:t>
              </a:r>
              <a:r>
                <a:rPr lang="ru-RU" sz="800" b="1" dirty="0">
                  <a:cs typeface="Arial" panose="020B0604020202020204" pitchFamily="34" charset="0"/>
                </a:rPr>
                <a:t> </a:t>
              </a:r>
              <a:r>
                <a:rPr lang="ru-RU" sz="800" b="1" dirty="0" err="1">
                  <a:cs typeface="Arial" panose="020B0604020202020204" pitchFamily="34" charset="0"/>
                </a:rPr>
                <a:t>қилинган</a:t>
              </a:r>
              <a:endParaRPr lang="uz-Cyrl-UZ" sz="800" b="1" dirty="0">
                <a:cs typeface="Arial" panose="020B0604020202020204" pitchFamily="34" charset="0"/>
              </a:endParaRPr>
            </a:p>
          </p:txBody>
        </p:sp>
        <p:sp>
          <p:nvSpPr>
            <p:cNvPr id="462" name="Прямоугольник 461">
              <a:extLst>
                <a:ext uri="{FF2B5EF4-FFF2-40B4-BE49-F238E27FC236}">
                  <a16:creationId xmlns:a16="http://schemas.microsoft.com/office/drawing/2014/main" id="{0A05894C-70EB-4815-9998-8E52CBE8C079}"/>
                </a:ext>
              </a:extLst>
            </p:cNvPr>
            <p:cNvSpPr/>
            <p:nvPr/>
          </p:nvSpPr>
          <p:spPr>
            <a:xfrm>
              <a:off x="7965879" y="6320218"/>
              <a:ext cx="968064" cy="2994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900" b="1" dirty="0" smtClean="0">
                  <a:cs typeface="Times New Roman" panose="02020603050405020304" pitchFamily="18" charset="0"/>
                </a:rPr>
                <a:t>Солиқ тушумлари</a:t>
              </a:r>
              <a:endParaRPr lang="uz-Cyrl-UZ" sz="700" b="1" dirty="0">
                <a:cs typeface="Times New Roman" pitchFamily="18" charset="0"/>
              </a:endParaRPr>
            </a:p>
          </p:txBody>
        </p:sp>
        <p:sp>
          <p:nvSpPr>
            <p:cNvPr id="464" name="Прямоугольник 463">
              <a:extLst>
                <a:ext uri="{FF2B5EF4-FFF2-40B4-BE49-F238E27FC236}">
                  <a16:creationId xmlns:a16="http://schemas.microsoft.com/office/drawing/2014/main" id="{0A05894C-70EB-4815-9998-8E52CBE8C079}"/>
                </a:ext>
              </a:extLst>
            </p:cNvPr>
            <p:cNvSpPr/>
            <p:nvPr/>
          </p:nvSpPr>
          <p:spPr>
            <a:xfrm>
              <a:off x="7391400" y="5852529"/>
              <a:ext cx="701040" cy="3742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1600" b="1" dirty="0" smtClean="0">
                  <a:solidFill>
                    <a:srgbClr val="1F3B73"/>
                  </a:solidFill>
                </a:rPr>
                <a:t>0,1</a:t>
              </a:r>
              <a:br>
                <a:rPr lang="uz-Cyrl-UZ" sz="1600" b="1" dirty="0" smtClean="0">
                  <a:solidFill>
                    <a:srgbClr val="1F3B73"/>
                  </a:solidFill>
                </a:rPr>
              </a:br>
              <a:r>
                <a:rPr lang="uz-Cyrl-UZ" sz="800" b="1" dirty="0" smtClean="0">
                  <a:solidFill>
                    <a:srgbClr val="1F3B73"/>
                  </a:solidFill>
                </a:rPr>
                <a:t>млн.долл</a:t>
              </a:r>
              <a:endParaRPr lang="uz-Cyrl-UZ" sz="300" b="1" dirty="0">
                <a:cs typeface="Times New Roman" pitchFamily="18" charset="0"/>
              </a:endParaRPr>
            </a:p>
          </p:txBody>
        </p:sp>
        <p:sp>
          <p:nvSpPr>
            <p:cNvPr id="471" name="Прямоугольник 470">
              <a:extLst>
                <a:ext uri="{FF2B5EF4-FFF2-40B4-BE49-F238E27FC236}">
                  <a16:creationId xmlns:a16="http://schemas.microsoft.com/office/drawing/2014/main" id="{0A05894C-70EB-4815-9998-8E52CBE8C079}"/>
                </a:ext>
              </a:extLst>
            </p:cNvPr>
            <p:cNvSpPr/>
            <p:nvPr/>
          </p:nvSpPr>
          <p:spPr>
            <a:xfrm>
              <a:off x="8091488" y="5853113"/>
              <a:ext cx="852487" cy="6737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1600" b="1" dirty="0" smtClean="0">
                  <a:solidFill>
                    <a:srgbClr val="1F3B73"/>
                  </a:solidFill>
                </a:rPr>
                <a:t>1,2 </a:t>
              </a:r>
            </a:p>
            <a:p>
              <a:pPr algn="ctr">
                <a:defRPr/>
              </a:pPr>
              <a:r>
                <a:rPr lang="uz-Cyrl-UZ" sz="800" b="1" dirty="0" smtClean="0">
                  <a:solidFill>
                    <a:srgbClr val="1F3B73"/>
                  </a:solidFill>
                </a:rPr>
                <a:t>млн сўм</a:t>
              </a:r>
              <a:r>
                <a:rPr lang="uz-Cyrl-UZ" sz="1600" b="1" dirty="0" smtClean="0">
                  <a:solidFill>
                    <a:srgbClr val="1F3B73"/>
                  </a:solidFill>
                </a:rPr>
                <a:t>	</a:t>
              </a:r>
              <a:br>
                <a:rPr lang="uz-Cyrl-UZ" sz="1600" b="1" dirty="0" smtClean="0">
                  <a:solidFill>
                    <a:srgbClr val="1F3B73"/>
                  </a:solidFill>
                </a:rPr>
              </a:br>
              <a:endParaRPr lang="uz-Cyrl-UZ" sz="800" b="1" dirty="0">
                <a:cs typeface="Times New Roman" pitchFamily="18" charset="0"/>
              </a:endParaRPr>
            </a:p>
          </p:txBody>
        </p:sp>
        <p:sp>
          <p:nvSpPr>
            <p:cNvPr id="472" name="Прямоугольник 471">
              <a:extLst>
                <a:ext uri="{FF2B5EF4-FFF2-40B4-BE49-F238E27FC236}">
                  <a16:creationId xmlns:a16="http://schemas.microsoft.com/office/drawing/2014/main" id="{0A05894C-70EB-4815-9998-8E52CBE8C079}"/>
                </a:ext>
              </a:extLst>
            </p:cNvPr>
            <p:cNvSpPr/>
            <p:nvPr/>
          </p:nvSpPr>
          <p:spPr>
            <a:xfrm>
              <a:off x="8962732" y="5851600"/>
              <a:ext cx="701040" cy="3742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1600" b="1" dirty="0" smtClean="0">
                  <a:solidFill>
                    <a:srgbClr val="1F3B73"/>
                  </a:solidFill>
                </a:rPr>
                <a:t>150</a:t>
              </a:r>
              <a:br>
                <a:rPr lang="uz-Cyrl-UZ" sz="1600" b="1" dirty="0" smtClean="0">
                  <a:solidFill>
                    <a:srgbClr val="1F3B73"/>
                  </a:solidFill>
                </a:rPr>
              </a:br>
              <a:r>
                <a:rPr lang="uz-Cyrl-UZ" sz="800" b="1" dirty="0" smtClean="0">
                  <a:solidFill>
                    <a:srgbClr val="1F3B73"/>
                  </a:solidFill>
                </a:rPr>
                <a:t>млн. сўм</a:t>
              </a:r>
              <a:endParaRPr lang="uz-Cyrl-UZ" sz="300" b="1" dirty="0">
                <a:cs typeface="Times New Roman" pitchFamily="18" charset="0"/>
              </a:endParaRPr>
            </a:p>
          </p:txBody>
        </p:sp>
        <p:sp>
          <p:nvSpPr>
            <p:cNvPr id="473" name="Прямоугольник 472">
              <a:extLst>
                <a:ext uri="{FF2B5EF4-FFF2-40B4-BE49-F238E27FC236}">
                  <a16:creationId xmlns:a16="http://schemas.microsoft.com/office/drawing/2014/main" id="{0A05894C-70EB-4815-9998-8E52CBE8C079}"/>
                </a:ext>
              </a:extLst>
            </p:cNvPr>
            <p:cNvSpPr/>
            <p:nvPr/>
          </p:nvSpPr>
          <p:spPr>
            <a:xfrm>
              <a:off x="9715500" y="5840170"/>
              <a:ext cx="701040" cy="3742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1600" b="1" dirty="0" smtClean="0">
                  <a:solidFill>
                    <a:srgbClr val="1F3B73"/>
                  </a:solidFill>
                </a:rPr>
                <a:t>36</a:t>
              </a:r>
              <a:br>
                <a:rPr lang="uz-Cyrl-UZ" sz="1600" b="1" dirty="0" smtClean="0">
                  <a:solidFill>
                    <a:srgbClr val="1F3B73"/>
                  </a:solidFill>
                </a:rPr>
              </a:br>
              <a:r>
                <a:rPr lang="uz-Cyrl-UZ" sz="800" b="1" dirty="0" smtClean="0">
                  <a:solidFill>
                    <a:srgbClr val="1F3B73"/>
                  </a:solidFill>
                </a:rPr>
                <a:t>нафар</a:t>
              </a:r>
              <a:endParaRPr lang="uz-Cyrl-UZ" sz="300" b="1" dirty="0">
                <a:cs typeface="Times New Roman" pitchFamily="18" charset="0"/>
              </a:endParaRPr>
            </a:p>
          </p:txBody>
        </p:sp>
        <p:sp>
          <p:nvSpPr>
            <p:cNvPr id="474" name="Прямоугольник 473">
              <a:extLst>
                <a:ext uri="{FF2B5EF4-FFF2-40B4-BE49-F238E27FC236}">
                  <a16:creationId xmlns:a16="http://schemas.microsoft.com/office/drawing/2014/main" id="{0A05894C-70EB-4815-9998-8E52CBE8C079}"/>
                </a:ext>
              </a:extLst>
            </p:cNvPr>
            <p:cNvSpPr/>
            <p:nvPr/>
          </p:nvSpPr>
          <p:spPr>
            <a:xfrm>
              <a:off x="10469880" y="5832550"/>
              <a:ext cx="701040" cy="3742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1600" b="1" dirty="0">
                  <a:solidFill>
                    <a:srgbClr val="1F3B73"/>
                  </a:solidFill>
                </a:rPr>
                <a:t>4</a:t>
              </a:r>
              <a:r>
                <a:rPr lang="uz-Cyrl-UZ" sz="1600" b="1" dirty="0" smtClean="0">
                  <a:solidFill>
                    <a:srgbClr val="1F3B73"/>
                  </a:solidFill>
                </a:rPr>
                <a:t/>
              </a:r>
              <a:br>
                <a:rPr lang="uz-Cyrl-UZ" sz="1600" b="1" dirty="0" smtClean="0">
                  <a:solidFill>
                    <a:srgbClr val="1F3B73"/>
                  </a:solidFill>
                </a:rPr>
              </a:br>
              <a:r>
                <a:rPr lang="uz-Cyrl-UZ" sz="800" b="1" dirty="0" smtClean="0">
                  <a:solidFill>
                    <a:srgbClr val="1F3B73"/>
                  </a:solidFill>
                </a:rPr>
                <a:t>та</a:t>
              </a:r>
              <a:endParaRPr lang="uz-Cyrl-UZ" sz="300" b="1" dirty="0">
                <a:cs typeface="Times New Roman" pitchFamily="18" charset="0"/>
              </a:endParaRPr>
            </a:p>
          </p:txBody>
        </p:sp>
        <p:sp>
          <p:nvSpPr>
            <p:cNvPr id="475" name="Прямоугольник 474">
              <a:extLst>
                <a:ext uri="{FF2B5EF4-FFF2-40B4-BE49-F238E27FC236}">
                  <a16:creationId xmlns:a16="http://schemas.microsoft.com/office/drawing/2014/main" id="{0A05894C-70EB-4815-9998-8E52CBE8C079}"/>
                </a:ext>
              </a:extLst>
            </p:cNvPr>
            <p:cNvSpPr/>
            <p:nvPr/>
          </p:nvSpPr>
          <p:spPr>
            <a:xfrm>
              <a:off x="11224260" y="5824929"/>
              <a:ext cx="701040" cy="3742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z-Cyrl-UZ" sz="1600" b="1" dirty="0" smtClean="0">
                  <a:solidFill>
                    <a:srgbClr val="1F3B73"/>
                  </a:solidFill>
                </a:rPr>
                <a:t>17</a:t>
              </a:r>
              <a:br>
                <a:rPr lang="uz-Cyrl-UZ" sz="1600" b="1" dirty="0" smtClean="0">
                  <a:solidFill>
                    <a:srgbClr val="1F3B73"/>
                  </a:solidFill>
                </a:rPr>
              </a:br>
              <a:r>
                <a:rPr lang="uz-Cyrl-UZ" sz="800" b="1" dirty="0" smtClean="0">
                  <a:solidFill>
                    <a:srgbClr val="1F3B73"/>
                  </a:solidFill>
                </a:rPr>
                <a:t>та</a:t>
              </a:r>
              <a:endParaRPr lang="uz-Cyrl-UZ" sz="300" b="1" dirty="0">
                <a:cs typeface="Times New Roman" pitchFamily="18" charset="0"/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155575" y="1421921"/>
            <a:ext cx="4344411" cy="3192487"/>
            <a:chOff x="261979" y="3104498"/>
            <a:chExt cx="4530811" cy="2899719"/>
          </a:xfrm>
        </p:grpSpPr>
        <p:sp>
          <p:nvSpPr>
            <p:cNvPr id="169" name="Овал 168"/>
            <p:cNvSpPr/>
            <p:nvPr/>
          </p:nvSpPr>
          <p:spPr>
            <a:xfrm>
              <a:off x="1752628" y="3998316"/>
              <a:ext cx="1496388" cy="1576914"/>
            </a:xfrm>
            <a:prstGeom prst="ellipse">
              <a:avLst/>
            </a:prstGeom>
            <a:ln>
              <a:solidFill>
                <a:srgbClr val="516482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2400" dirty="0"/>
            </a:p>
          </p:txBody>
        </p:sp>
        <p:sp>
          <p:nvSpPr>
            <p:cNvPr id="170" name="Блок-схема: сохраненные данные 169"/>
            <p:cNvSpPr/>
            <p:nvPr/>
          </p:nvSpPr>
          <p:spPr>
            <a:xfrm rot="10800000">
              <a:off x="486915" y="3570115"/>
              <a:ext cx="1856373" cy="472932"/>
            </a:xfrm>
            <a:prstGeom prst="flowChartOnlineStorage">
              <a:avLst/>
            </a:prstGeom>
            <a:solidFill>
              <a:srgbClr val="00B050"/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002">
              <a:schemeClr val="dk2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/>
            </a:p>
          </p:txBody>
        </p:sp>
        <p:sp>
          <p:nvSpPr>
            <p:cNvPr id="171" name="Овал 170"/>
            <p:cNvSpPr/>
            <p:nvPr/>
          </p:nvSpPr>
          <p:spPr>
            <a:xfrm>
              <a:off x="265614" y="3501576"/>
              <a:ext cx="582378" cy="610201"/>
            </a:xfrm>
            <a:prstGeom prst="ellipse">
              <a:avLst/>
            </a:prstGeom>
            <a:ln>
              <a:solidFill>
                <a:srgbClr val="516482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2400"/>
            </a:p>
          </p:txBody>
        </p:sp>
        <p:sp>
          <p:nvSpPr>
            <p:cNvPr id="172" name="Блок-схема: сохраненные данные 171"/>
            <p:cNvSpPr/>
            <p:nvPr/>
          </p:nvSpPr>
          <p:spPr>
            <a:xfrm rot="10800000">
              <a:off x="527531" y="5454206"/>
              <a:ext cx="1815756" cy="472932"/>
            </a:xfrm>
            <a:prstGeom prst="flowChartOnlineStorage">
              <a:avLst/>
            </a:prstGeom>
            <a:solidFill>
              <a:srgbClr val="00B050"/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002">
              <a:schemeClr val="dk2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>
                <a:ln>
                  <a:solidFill>
                    <a:schemeClr val="tx2">
                      <a:lumMod val="50000"/>
                    </a:schemeClr>
                  </a:solidFill>
                </a:ln>
              </a:endParaRPr>
            </a:p>
          </p:txBody>
        </p:sp>
        <p:sp>
          <p:nvSpPr>
            <p:cNvPr id="173" name="Блок-схема: сохраненные данные 172"/>
            <p:cNvSpPr/>
            <p:nvPr/>
          </p:nvSpPr>
          <p:spPr>
            <a:xfrm>
              <a:off x="2823826" y="3564590"/>
              <a:ext cx="1759638" cy="472932"/>
            </a:xfrm>
            <a:prstGeom prst="flowChartOnlineStorage">
              <a:avLst/>
            </a:prstGeom>
            <a:solidFill>
              <a:srgbClr val="00B050"/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002">
              <a:schemeClr val="dk2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/>
            </a:p>
          </p:txBody>
        </p:sp>
        <p:sp>
          <p:nvSpPr>
            <p:cNvPr id="174" name="Блок-схема: сохраненные данные 173"/>
            <p:cNvSpPr/>
            <p:nvPr/>
          </p:nvSpPr>
          <p:spPr>
            <a:xfrm>
              <a:off x="2844857" y="5462650"/>
              <a:ext cx="1786627" cy="472932"/>
            </a:xfrm>
            <a:prstGeom prst="flowChartOnlineStorage">
              <a:avLst/>
            </a:prstGeom>
            <a:solidFill>
              <a:srgbClr val="00B050"/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002">
              <a:schemeClr val="dk2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/>
            </a:p>
          </p:txBody>
        </p:sp>
        <p:cxnSp>
          <p:nvCxnSpPr>
            <p:cNvPr id="175" name="Прямая соединительная линия 174"/>
            <p:cNvCxnSpPr/>
            <p:nvPr/>
          </p:nvCxnSpPr>
          <p:spPr>
            <a:xfrm flipH="1" flipV="1">
              <a:off x="523071" y="4128260"/>
              <a:ext cx="4461" cy="551983"/>
            </a:xfrm>
            <a:prstGeom prst="line">
              <a:avLst/>
            </a:prstGeom>
            <a:ln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Прямая соединительная линия 175"/>
            <p:cNvCxnSpPr/>
            <p:nvPr/>
          </p:nvCxnSpPr>
          <p:spPr>
            <a:xfrm flipH="1">
              <a:off x="527532" y="4680243"/>
              <a:ext cx="1233707" cy="2950"/>
            </a:xfrm>
            <a:prstGeom prst="line">
              <a:avLst/>
            </a:prstGeom>
            <a:ln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Прямая соединительная линия 176"/>
            <p:cNvCxnSpPr/>
            <p:nvPr/>
          </p:nvCxnSpPr>
          <p:spPr>
            <a:xfrm flipV="1">
              <a:off x="523071" y="4781443"/>
              <a:ext cx="4461" cy="582005"/>
            </a:xfrm>
            <a:prstGeom prst="line">
              <a:avLst/>
            </a:prstGeom>
            <a:ln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Прямая соединительная линия 177"/>
            <p:cNvCxnSpPr/>
            <p:nvPr/>
          </p:nvCxnSpPr>
          <p:spPr>
            <a:xfrm flipH="1">
              <a:off x="527533" y="4772975"/>
              <a:ext cx="1233705" cy="8469"/>
            </a:xfrm>
            <a:prstGeom prst="line">
              <a:avLst/>
            </a:prstGeom>
            <a:ln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Прямая соединительная линия 178"/>
            <p:cNvCxnSpPr/>
            <p:nvPr/>
          </p:nvCxnSpPr>
          <p:spPr>
            <a:xfrm flipV="1">
              <a:off x="4531698" y="4128260"/>
              <a:ext cx="626" cy="543875"/>
            </a:xfrm>
            <a:prstGeom prst="line">
              <a:avLst/>
            </a:prstGeom>
            <a:ln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Прямая соединительная линия 179"/>
            <p:cNvCxnSpPr/>
            <p:nvPr/>
          </p:nvCxnSpPr>
          <p:spPr>
            <a:xfrm flipH="1" flipV="1">
              <a:off x="4534073" y="4776140"/>
              <a:ext cx="4403" cy="587308"/>
            </a:xfrm>
            <a:prstGeom prst="line">
              <a:avLst/>
            </a:prstGeom>
            <a:ln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Прямая соединительная линия 180"/>
            <p:cNvCxnSpPr/>
            <p:nvPr/>
          </p:nvCxnSpPr>
          <p:spPr>
            <a:xfrm flipH="1">
              <a:off x="3298618" y="4774296"/>
              <a:ext cx="1233705" cy="8469"/>
            </a:xfrm>
            <a:prstGeom prst="line">
              <a:avLst/>
            </a:prstGeom>
            <a:ln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Прямая соединительная линия 181"/>
            <p:cNvCxnSpPr/>
            <p:nvPr/>
          </p:nvCxnSpPr>
          <p:spPr>
            <a:xfrm flipH="1">
              <a:off x="3298945" y="4672134"/>
              <a:ext cx="1233705" cy="8469"/>
            </a:xfrm>
            <a:prstGeom prst="line">
              <a:avLst/>
            </a:prstGeom>
            <a:ln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3" name="Прямоугольник 182"/>
            <p:cNvSpPr/>
            <p:nvPr/>
          </p:nvSpPr>
          <p:spPr>
            <a:xfrm>
              <a:off x="843198" y="5475550"/>
              <a:ext cx="1300947" cy="363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z-Cyrl-UZ" sz="1000" b="1" dirty="0" smtClean="0">
                  <a:solidFill>
                    <a:schemeClr val="bg1"/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Аҳолига ер</a:t>
              </a:r>
              <a:r>
                <a:rPr lang="uz-Cyrl-UZ" sz="1000" b="1" dirty="0" smtClean="0">
                  <a:solidFill>
                    <a:schemeClr val="bg1"/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uz-Cyrl-UZ" sz="1000" b="1" dirty="0" smtClean="0">
                  <a:solidFill>
                    <a:schemeClr val="bg1"/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ажратиш</a:t>
              </a:r>
              <a:endParaRPr lang="ru-RU" sz="1000" b="1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184" name="Прямоугольник 183"/>
            <p:cNvSpPr/>
            <p:nvPr/>
          </p:nvSpPr>
          <p:spPr>
            <a:xfrm>
              <a:off x="798048" y="3675659"/>
              <a:ext cx="1629741" cy="3354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z-Cyrl-UZ" sz="900" b="1" dirty="0" smtClean="0">
                  <a:solidFill>
                    <a:schemeClr val="bg1"/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ИШЛАБ ЧИҚАРИШ ОБЪЕКТИ</a:t>
              </a:r>
              <a:endParaRPr lang="ru-RU" sz="900" b="1" dirty="0">
                <a:solidFill>
                  <a:schemeClr val="bg1"/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5" name="Прямоугольник 184"/>
            <p:cNvSpPr/>
            <p:nvPr/>
          </p:nvSpPr>
          <p:spPr>
            <a:xfrm>
              <a:off x="2933785" y="5513425"/>
              <a:ext cx="1300947" cy="3354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uz-Cyrl-UZ" sz="900" b="1" dirty="0" smtClean="0">
                  <a:solidFill>
                    <a:schemeClr val="bg1"/>
                  </a:solidFill>
                  <a:latin typeface="+mn-lt"/>
                  <a:cs typeface="Arial" panose="020B0604020202020204" pitchFamily="34" charset="0"/>
                </a:rPr>
                <a:t>Аҳолига имтиёзли кредит  ажратиш</a:t>
              </a:r>
              <a:endParaRPr lang="ru-RU" sz="900" b="1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186" name="Прямоугольник 185"/>
            <p:cNvSpPr/>
            <p:nvPr/>
          </p:nvSpPr>
          <p:spPr>
            <a:xfrm>
              <a:off x="2951190" y="3637662"/>
              <a:ext cx="1265248" cy="377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uz-Cyrl-UZ" sz="1050" b="1" dirty="0" smtClean="0">
                  <a:solidFill>
                    <a:schemeClr val="bg1"/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Хизмат кўрсатиш объектлари</a:t>
              </a:r>
              <a:endParaRPr lang="ru-RU" sz="1050" b="1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188" name="Прямоугольник 187"/>
            <p:cNvSpPr/>
            <p:nvPr/>
          </p:nvSpPr>
          <p:spPr>
            <a:xfrm>
              <a:off x="408699" y="4057553"/>
              <a:ext cx="1595755" cy="5870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uz-Cyrl-UZ" b="1" dirty="0" smtClean="0">
                  <a:solidFill>
                    <a:schemeClr val="accent5">
                      <a:lumMod val="50000"/>
                    </a:schemeClr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   </a:t>
              </a:r>
              <a:r>
                <a:rPr lang="uz-Cyrl-UZ" b="1" dirty="0" smtClean="0">
                  <a:solidFill>
                    <a:schemeClr val="accent5">
                      <a:lumMod val="50000"/>
                    </a:schemeClr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2</a:t>
              </a:r>
              <a:r>
                <a:rPr lang="en-US" sz="2000" b="1" dirty="0" smtClean="0">
                  <a:solidFill>
                    <a:schemeClr val="accent5">
                      <a:lumMod val="50000"/>
                    </a:schemeClr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uz-Cyrl-UZ" sz="1600" b="1" dirty="0" smtClean="0">
                  <a:solidFill>
                    <a:schemeClr val="accent5">
                      <a:lumMod val="50000"/>
                    </a:schemeClr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та</a:t>
              </a:r>
              <a:r>
                <a:rPr lang="en-US" sz="1600" b="1" dirty="0" smtClean="0">
                  <a:solidFill>
                    <a:schemeClr val="accent5">
                      <a:lumMod val="50000"/>
                    </a:schemeClr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uz-Cyrl-UZ" sz="1600" b="1" dirty="0" smtClean="0">
                  <a:solidFill>
                    <a:schemeClr val="accent5">
                      <a:lumMod val="50000"/>
                    </a:schemeClr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/>
              </a:r>
              <a:br>
                <a:rPr lang="uz-Cyrl-UZ" sz="1600" b="1" dirty="0" smtClean="0">
                  <a:solidFill>
                    <a:schemeClr val="accent5">
                      <a:lumMod val="50000"/>
                    </a:schemeClr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</a:br>
              <a:r>
                <a:rPr lang="en-US" sz="800" b="1" dirty="0" smtClean="0">
                  <a:solidFill>
                    <a:schemeClr val="accent5">
                      <a:lumMod val="50000"/>
                    </a:schemeClr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(</a:t>
              </a:r>
              <a:r>
                <a:rPr lang="uz-Cyrl-UZ" sz="800" b="1" dirty="0" smtClean="0">
                  <a:solidFill>
                    <a:schemeClr val="accent5">
                      <a:lumMod val="50000"/>
                    </a:schemeClr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шундан  2 та </a:t>
              </a:r>
              <a:br>
                <a:rPr lang="uz-Cyrl-UZ" sz="800" b="1" dirty="0" smtClean="0">
                  <a:solidFill>
                    <a:schemeClr val="accent5">
                      <a:lumMod val="50000"/>
                    </a:schemeClr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</a:br>
              <a:r>
                <a:rPr lang="uz-Cyrl-UZ" sz="800" b="1" dirty="0" smtClean="0">
                  <a:solidFill>
                    <a:schemeClr val="accent5">
                      <a:lumMod val="50000"/>
                    </a:schemeClr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тадбиркорлик субъекти</a:t>
              </a:r>
              <a:r>
                <a:rPr lang="en-US" sz="800" b="1" dirty="0" smtClean="0">
                  <a:solidFill>
                    <a:schemeClr val="accent5">
                      <a:lumMod val="50000"/>
                    </a:schemeClr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)</a:t>
              </a:r>
              <a:endParaRPr lang="ru-RU" sz="800" b="1" dirty="0">
                <a:solidFill>
                  <a:schemeClr val="accent5">
                    <a:lumMod val="50000"/>
                  </a:schemeClr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90" name="Прямоугольник 189"/>
            <p:cNvSpPr/>
            <p:nvPr/>
          </p:nvSpPr>
          <p:spPr>
            <a:xfrm>
              <a:off x="3583159" y="4964396"/>
              <a:ext cx="838939" cy="4752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z-Cyrl-UZ" sz="2000" b="1" dirty="0" smtClean="0">
                  <a:solidFill>
                    <a:srgbClr val="203864"/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  32</a:t>
              </a:r>
              <a:r>
                <a:rPr lang="uz-Cyrl-UZ" b="1" dirty="0" smtClean="0">
                  <a:solidFill>
                    <a:srgbClr val="203864"/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uz-Cyrl-UZ" sz="1100" b="1" dirty="0" smtClean="0">
                  <a:solidFill>
                    <a:srgbClr val="203864"/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та</a:t>
              </a:r>
              <a:endParaRPr lang="uz-Cyrl-UZ" sz="1100" b="1" dirty="0">
                <a:solidFill>
                  <a:srgbClr val="203864"/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endParaRPr>
            </a:p>
            <a:p>
              <a:r>
                <a:rPr lang="uz-Cyrl-UZ" sz="800" b="1" dirty="0" smtClean="0">
                  <a:solidFill>
                    <a:srgbClr val="203864"/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 </a:t>
              </a:r>
              <a:endParaRPr lang="ru-RU" sz="1000" b="1" dirty="0">
                <a:solidFill>
                  <a:srgbClr val="203864"/>
                </a:solidFill>
                <a:latin typeface="+mn-lt"/>
                <a:cs typeface="Arial" panose="020B0604020202020204" pitchFamily="34" charset="0"/>
              </a:endParaRPr>
            </a:p>
          </p:txBody>
        </p:sp>
        <p:cxnSp>
          <p:nvCxnSpPr>
            <p:cNvPr id="191" name="Прямая соединительная линия 190"/>
            <p:cNvCxnSpPr>
              <a:cxnSpLocks/>
            </p:cNvCxnSpPr>
            <p:nvPr/>
          </p:nvCxnSpPr>
          <p:spPr>
            <a:xfrm>
              <a:off x="1776432" y="4751554"/>
              <a:ext cx="1496388" cy="0"/>
            </a:xfrm>
            <a:prstGeom prst="line">
              <a:avLst/>
            </a:prstGeom>
            <a:ln>
              <a:solidFill>
                <a:srgbClr val="5164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2" name="Прямоугольник 191"/>
            <p:cNvSpPr/>
            <p:nvPr/>
          </p:nvSpPr>
          <p:spPr>
            <a:xfrm>
              <a:off x="1903855" y="4736265"/>
              <a:ext cx="1219624" cy="363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uz-Cyrl-UZ" sz="2000" b="1" dirty="0" smtClean="0">
                  <a:solidFill>
                    <a:schemeClr val="accent5">
                      <a:lumMod val="50000"/>
                    </a:schemeClr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  </a:t>
              </a:r>
              <a:endParaRPr lang="uz-Cyrl-UZ" sz="900" b="1" dirty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3" name="object 2">
              <a:extLst>
                <a:ext uri="{FF2B5EF4-FFF2-40B4-BE49-F238E27FC236}">
                  <a16:creationId xmlns:a16="http://schemas.microsoft.com/office/drawing/2014/main" id="{36E2616C-15F9-49E9-AF66-E9EDA887CD2D}"/>
                </a:ext>
              </a:extLst>
            </p:cNvPr>
            <p:cNvSpPr txBox="1"/>
            <p:nvPr/>
          </p:nvSpPr>
          <p:spPr>
            <a:xfrm>
              <a:off x="262320" y="3104498"/>
              <a:ext cx="4384881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lIns="0" tIns="0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</a:pPr>
              <a:r>
                <a:rPr lang="uz-Cyrl-UZ" sz="2000" b="1" dirty="0" smtClean="0">
                  <a:solidFill>
                    <a:schemeClr val="accent5">
                      <a:lumMod val="50000"/>
                    </a:schemeClr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Маҳалладаги мавжуд имкониятлар  </a:t>
              </a:r>
            </a:p>
          </p:txBody>
        </p:sp>
        <p:sp>
          <p:nvSpPr>
            <p:cNvPr id="195" name="Овал 194">
              <a:extLst>
                <a:ext uri="{FF2B5EF4-FFF2-40B4-BE49-F238E27FC236}">
                  <a16:creationId xmlns:a16="http://schemas.microsoft.com/office/drawing/2014/main" id="{56B1EFFA-E887-4804-BA49-279EF33B3763}"/>
                </a:ext>
              </a:extLst>
            </p:cNvPr>
            <p:cNvSpPr/>
            <p:nvPr/>
          </p:nvSpPr>
          <p:spPr>
            <a:xfrm>
              <a:off x="261979" y="5389003"/>
              <a:ext cx="582378" cy="610201"/>
            </a:xfrm>
            <a:prstGeom prst="ellipse">
              <a:avLst/>
            </a:prstGeom>
            <a:ln>
              <a:solidFill>
                <a:srgbClr val="516482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2400"/>
            </a:p>
          </p:txBody>
        </p:sp>
        <p:sp>
          <p:nvSpPr>
            <p:cNvPr id="197" name="Овал 196">
              <a:extLst>
                <a:ext uri="{FF2B5EF4-FFF2-40B4-BE49-F238E27FC236}">
                  <a16:creationId xmlns:a16="http://schemas.microsoft.com/office/drawing/2014/main" id="{093F52BD-2F56-40C1-87DE-175EBC301245}"/>
                </a:ext>
              </a:extLst>
            </p:cNvPr>
            <p:cNvSpPr/>
            <p:nvPr/>
          </p:nvSpPr>
          <p:spPr>
            <a:xfrm>
              <a:off x="4210412" y="3504643"/>
              <a:ext cx="582378" cy="610201"/>
            </a:xfrm>
            <a:prstGeom prst="ellipse">
              <a:avLst/>
            </a:prstGeom>
            <a:ln>
              <a:solidFill>
                <a:srgbClr val="516482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2400"/>
            </a:p>
          </p:txBody>
        </p:sp>
        <p:sp>
          <p:nvSpPr>
            <p:cNvPr id="198" name="Овал 197">
              <a:extLst>
                <a:ext uri="{FF2B5EF4-FFF2-40B4-BE49-F238E27FC236}">
                  <a16:creationId xmlns:a16="http://schemas.microsoft.com/office/drawing/2014/main" id="{E5AC9B40-E035-4956-8CB3-DBE8342914DD}"/>
                </a:ext>
              </a:extLst>
            </p:cNvPr>
            <p:cNvSpPr/>
            <p:nvPr/>
          </p:nvSpPr>
          <p:spPr>
            <a:xfrm>
              <a:off x="4210412" y="5394016"/>
              <a:ext cx="582378" cy="610201"/>
            </a:xfrm>
            <a:prstGeom prst="ellipse">
              <a:avLst/>
            </a:prstGeom>
            <a:ln>
              <a:solidFill>
                <a:srgbClr val="516482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2400"/>
            </a:p>
          </p:txBody>
        </p:sp>
        <p:sp>
          <p:nvSpPr>
            <p:cNvPr id="201" name="Прямоугольник 200"/>
            <p:cNvSpPr/>
            <p:nvPr/>
          </p:nvSpPr>
          <p:spPr>
            <a:xfrm>
              <a:off x="1847556" y="3983818"/>
              <a:ext cx="1282864" cy="6709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uz-Cyrl-UZ" sz="1600" b="1" dirty="0">
                  <a:solidFill>
                    <a:schemeClr val="accent5">
                      <a:lumMod val="50000"/>
                    </a:schemeClr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  </a:t>
              </a:r>
              <a:r>
                <a:rPr lang="uz-Cyrl-UZ" sz="2000" b="1" dirty="0" smtClean="0">
                  <a:solidFill>
                    <a:schemeClr val="accent5">
                      <a:lumMod val="50000"/>
                    </a:schemeClr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17 </a:t>
              </a:r>
              <a:r>
                <a:rPr lang="uz-Cyrl-UZ" sz="1200" b="1" dirty="0" smtClean="0">
                  <a:solidFill>
                    <a:schemeClr val="accent5">
                      <a:lumMod val="50000"/>
                    </a:schemeClr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та</a:t>
              </a:r>
              <a:r>
                <a:rPr lang="uz-Cyrl-UZ" sz="700" b="1" dirty="0" smtClean="0">
                  <a:solidFill>
                    <a:schemeClr val="accent5">
                      <a:lumMod val="50000"/>
                    </a:schemeClr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uz-Cyrl-UZ" sz="1400" b="1" dirty="0" smtClean="0">
                  <a:solidFill>
                    <a:schemeClr val="accent5">
                      <a:lumMod val="50000"/>
                    </a:schemeClr>
                  </a:solidFill>
                  <a:latin typeface="+mn-lt"/>
                  <a:ea typeface="Verdana" panose="020B0604030504040204" pitchFamily="34" charset="0"/>
                  <a:cs typeface="Arial" panose="020B0604020202020204" pitchFamily="34" charset="0"/>
                </a:rPr>
                <a:t>      </a:t>
              </a:r>
              <a:r>
                <a:rPr lang="uz-Cyrl-UZ" sz="1100" b="1" dirty="0" smtClean="0">
                  <a:solidFill>
                    <a:schemeClr val="accent5">
                      <a:lumMod val="50000"/>
                    </a:schemeClr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Тадбиркорлик субъектлари</a:t>
              </a:r>
              <a:endParaRPr lang="ru-RU" sz="900" b="1" dirty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09" name="Группа 208"/>
          <p:cNvGrpSpPr/>
          <p:nvPr/>
        </p:nvGrpSpPr>
        <p:grpSpPr>
          <a:xfrm>
            <a:off x="1972751" y="699227"/>
            <a:ext cx="1847812" cy="626308"/>
            <a:chOff x="4115591" y="0"/>
            <a:chExt cx="2928816" cy="626308"/>
          </a:xfrm>
          <a:solidFill>
            <a:schemeClr val="accent5">
              <a:lumMod val="75000"/>
            </a:schemeClr>
          </a:solidFill>
        </p:grpSpPr>
        <p:sp>
          <p:nvSpPr>
            <p:cNvPr id="210" name="Скругленный прямоугольник 209"/>
            <p:cNvSpPr/>
            <p:nvPr/>
          </p:nvSpPr>
          <p:spPr>
            <a:xfrm>
              <a:off x="4115591" y="0"/>
              <a:ext cx="2928816" cy="626308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-727682"/>
                <a:satOff val="-41964"/>
                <a:lumOff val="4314"/>
                <a:alphaOff val="0"/>
              </a:schemeClr>
            </a:fillRef>
            <a:effectRef idx="2">
              <a:schemeClr val="accent2">
                <a:hueOff val="-727682"/>
                <a:satOff val="-41964"/>
                <a:lumOff val="431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1" name="Скругленный прямоугольник 4"/>
            <p:cNvSpPr/>
            <p:nvPr/>
          </p:nvSpPr>
          <p:spPr>
            <a:xfrm>
              <a:off x="4133935" y="18344"/>
              <a:ext cx="2892128" cy="58962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z-Cyrl-UZ" sz="14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Хонадон сони</a:t>
              </a: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z-Cyrl-UZ" sz="14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546 </a:t>
              </a:r>
              <a:r>
                <a:rPr lang="uz-Cyrl-UZ" sz="14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та</a:t>
              </a:r>
              <a:endParaRPr lang="ru-RU" sz="1400" b="1" kern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12" name="Группа 211"/>
          <p:cNvGrpSpPr/>
          <p:nvPr/>
        </p:nvGrpSpPr>
        <p:grpSpPr>
          <a:xfrm>
            <a:off x="177303" y="729463"/>
            <a:ext cx="1678487" cy="626308"/>
            <a:chOff x="0" y="0"/>
            <a:chExt cx="4643644" cy="626308"/>
          </a:xfrm>
          <a:solidFill>
            <a:schemeClr val="accent5">
              <a:lumMod val="75000"/>
            </a:schemeClr>
          </a:solidFill>
        </p:grpSpPr>
        <p:sp>
          <p:nvSpPr>
            <p:cNvPr id="213" name="Скругленный прямоугольник 212"/>
            <p:cNvSpPr/>
            <p:nvPr/>
          </p:nvSpPr>
          <p:spPr>
            <a:xfrm>
              <a:off x="0" y="0"/>
              <a:ext cx="4643644" cy="626308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4" name="Скругленный прямоугольник 4"/>
            <p:cNvSpPr/>
            <p:nvPr/>
          </p:nvSpPr>
          <p:spPr>
            <a:xfrm>
              <a:off x="18344" y="18344"/>
              <a:ext cx="4606956" cy="58962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z-Cyrl-UZ" sz="14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Аҳоли сони </a:t>
              </a: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z-Cyrl-UZ" sz="1400" b="1" kern="12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2 842 </a:t>
              </a:r>
              <a:r>
                <a:rPr lang="uz-Cyrl-UZ" sz="14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нафар </a:t>
              </a:r>
              <a:endParaRPr lang="ru-RU" sz="1400" kern="1200" dirty="0"/>
            </a:p>
          </p:txBody>
        </p:sp>
      </p:grpSp>
      <p:grpSp>
        <p:nvGrpSpPr>
          <p:cNvPr id="215" name="Группа 214"/>
          <p:cNvGrpSpPr/>
          <p:nvPr/>
        </p:nvGrpSpPr>
        <p:grpSpPr>
          <a:xfrm>
            <a:off x="3935935" y="694559"/>
            <a:ext cx="1982932" cy="635302"/>
            <a:chOff x="8138207" y="0"/>
            <a:chExt cx="2901108" cy="635302"/>
          </a:xfrm>
          <a:solidFill>
            <a:schemeClr val="accent5">
              <a:lumMod val="75000"/>
            </a:schemeClr>
          </a:solidFill>
        </p:grpSpPr>
        <p:sp>
          <p:nvSpPr>
            <p:cNvPr id="216" name="Скругленный прямоугольник 215"/>
            <p:cNvSpPr/>
            <p:nvPr/>
          </p:nvSpPr>
          <p:spPr>
            <a:xfrm>
              <a:off x="8138207" y="0"/>
              <a:ext cx="2901108" cy="635302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-1455363"/>
                <a:satOff val="-83928"/>
                <a:lumOff val="8628"/>
                <a:alphaOff val="0"/>
              </a:schemeClr>
            </a:fillRef>
            <a:effectRef idx="2">
              <a:schemeClr val="accent2">
                <a:hueOff val="-1455363"/>
                <a:satOff val="-83928"/>
                <a:lumOff val="862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7" name="Скругленный прямоугольник 4"/>
            <p:cNvSpPr/>
            <p:nvPr/>
          </p:nvSpPr>
          <p:spPr>
            <a:xfrm>
              <a:off x="8156814" y="18607"/>
              <a:ext cx="2863894" cy="59808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500" b="1" kern="1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Оилалар</a:t>
              </a:r>
              <a:r>
                <a:rPr lang="ru-RU" sz="15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сони</a:t>
              </a:r>
            </a:p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z-Cyrl-UZ" sz="1500" b="1" kern="12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845 </a:t>
              </a:r>
              <a:r>
                <a:rPr lang="uz-Cyrl-UZ" sz="15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та</a:t>
              </a:r>
              <a:endParaRPr lang="ru-RU" sz="1500" b="1" kern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19" name="Группа 218"/>
          <p:cNvGrpSpPr/>
          <p:nvPr/>
        </p:nvGrpSpPr>
        <p:grpSpPr>
          <a:xfrm>
            <a:off x="5954471" y="696653"/>
            <a:ext cx="2059457" cy="635302"/>
            <a:chOff x="15102" y="0"/>
            <a:chExt cx="2901108" cy="635302"/>
          </a:xfrm>
          <a:solidFill>
            <a:schemeClr val="accent5">
              <a:lumMod val="75000"/>
            </a:schemeClr>
          </a:solidFill>
        </p:grpSpPr>
        <p:sp>
          <p:nvSpPr>
            <p:cNvPr id="220" name="Скругленный прямоугольник 219"/>
            <p:cNvSpPr/>
            <p:nvPr/>
          </p:nvSpPr>
          <p:spPr>
            <a:xfrm>
              <a:off x="15102" y="0"/>
              <a:ext cx="2901108" cy="635302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1" name="Скругленный прямоугольник 4"/>
            <p:cNvSpPr/>
            <p:nvPr/>
          </p:nvSpPr>
          <p:spPr>
            <a:xfrm>
              <a:off x="33710" y="18607"/>
              <a:ext cx="2863894" cy="59808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z-Cyrl-UZ" sz="10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Корхона ва ташкилотлардаги банд аҳоли сони  </a:t>
              </a:r>
              <a:br>
                <a:rPr lang="uz-Cyrl-UZ" sz="10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uz-Cyrl-UZ" sz="1500" b="1" kern="12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278 </a:t>
              </a:r>
              <a:r>
                <a:rPr lang="uz-Cyrl-UZ" sz="15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та</a:t>
              </a:r>
              <a:endParaRPr lang="ru-RU" sz="1500" kern="1200" dirty="0"/>
            </a:p>
          </p:txBody>
        </p:sp>
      </p:grpSp>
      <p:grpSp>
        <p:nvGrpSpPr>
          <p:cNvPr id="222" name="Группа 221"/>
          <p:cNvGrpSpPr/>
          <p:nvPr/>
        </p:nvGrpSpPr>
        <p:grpSpPr>
          <a:xfrm>
            <a:off x="8112235" y="703803"/>
            <a:ext cx="1993444" cy="635302"/>
            <a:chOff x="8138207" y="0"/>
            <a:chExt cx="2901108" cy="635302"/>
          </a:xfrm>
          <a:solidFill>
            <a:schemeClr val="accent5">
              <a:lumMod val="75000"/>
            </a:schemeClr>
          </a:solidFill>
        </p:grpSpPr>
        <p:sp>
          <p:nvSpPr>
            <p:cNvPr id="223" name="Скругленный прямоугольник 222"/>
            <p:cNvSpPr/>
            <p:nvPr/>
          </p:nvSpPr>
          <p:spPr>
            <a:xfrm>
              <a:off x="8138207" y="0"/>
              <a:ext cx="2901108" cy="635302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-1455363"/>
                <a:satOff val="-83928"/>
                <a:lumOff val="8628"/>
                <a:alphaOff val="0"/>
              </a:schemeClr>
            </a:fillRef>
            <a:effectRef idx="2">
              <a:schemeClr val="accent2">
                <a:hueOff val="-1455363"/>
                <a:satOff val="-83928"/>
                <a:lumOff val="862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4" name="Скругленный прямоугольник 4"/>
            <p:cNvSpPr/>
            <p:nvPr/>
          </p:nvSpPr>
          <p:spPr>
            <a:xfrm>
              <a:off x="8156814" y="18607"/>
              <a:ext cx="2863894" cy="59808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Корхона</a:t>
              </a:r>
              <a:r>
                <a:rPr lang="ru-RU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0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ва</a:t>
              </a:r>
              <a:r>
                <a:rPr lang="ru-RU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0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ташкилотлардаги</a:t>
              </a:r>
              <a:r>
                <a:rPr lang="ru-RU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000" b="1" kern="1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бўш</a:t>
              </a:r>
              <a:r>
                <a:rPr lang="ru-RU" sz="10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000" b="1" kern="1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иш</a:t>
              </a:r>
              <a:r>
                <a:rPr lang="ru-RU" sz="10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000" b="1" kern="1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ўринлари</a:t>
              </a:r>
              <a:endParaRPr lang="ru-RU" sz="1000" b="1" kern="1200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z-Cyrl-UZ" sz="1500" b="1" kern="12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4 </a:t>
              </a:r>
              <a:r>
                <a:rPr lang="uz-Cyrl-UZ" sz="15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та</a:t>
              </a:r>
              <a:endParaRPr lang="ru-RU" sz="1500" b="1" kern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42" name="Группа 241"/>
          <p:cNvGrpSpPr/>
          <p:nvPr/>
        </p:nvGrpSpPr>
        <p:grpSpPr>
          <a:xfrm>
            <a:off x="10141283" y="707142"/>
            <a:ext cx="2011457" cy="635302"/>
            <a:chOff x="15103" y="0"/>
            <a:chExt cx="2901108" cy="635302"/>
          </a:xfrm>
          <a:solidFill>
            <a:schemeClr val="accent5">
              <a:lumMod val="75000"/>
            </a:schemeClr>
          </a:solidFill>
        </p:grpSpPr>
        <p:sp>
          <p:nvSpPr>
            <p:cNvPr id="243" name="Скругленный прямоугольник 242"/>
            <p:cNvSpPr/>
            <p:nvPr/>
          </p:nvSpPr>
          <p:spPr>
            <a:xfrm>
              <a:off x="15103" y="0"/>
              <a:ext cx="2901108" cy="635302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4" name="Скругленный прямоугольник 4"/>
            <p:cNvSpPr/>
            <p:nvPr/>
          </p:nvSpPr>
          <p:spPr>
            <a:xfrm>
              <a:off x="33710" y="18607"/>
              <a:ext cx="2863894" cy="59808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z-Cyrl-UZ" sz="12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Қамбағал </a:t>
              </a:r>
              <a:r>
                <a:rPr lang="uz-Cyrl-UZ" sz="12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оилалар </a:t>
              </a:r>
              <a:r>
                <a:rPr lang="uz-Cyrl-UZ" sz="12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сони</a:t>
              </a:r>
            </a:p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z-Cyrl-UZ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21</a:t>
              </a:r>
              <a:r>
                <a:rPr lang="uz-Cyrl-UZ" sz="1500" b="1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та </a:t>
              </a:r>
              <a:endParaRPr lang="ru-RU" sz="1500" kern="1200" dirty="0"/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7823626" y="3700910"/>
            <a:ext cx="2907647" cy="1605692"/>
            <a:chOff x="7823626" y="3700910"/>
            <a:chExt cx="2907647" cy="1605692"/>
          </a:xfrm>
        </p:grpSpPr>
        <p:sp>
          <p:nvSpPr>
            <p:cNvPr id="271" name="Скругленный прямоугольник 72">
              <a:extLst>
                <a:ext uri="{FF2B5EF4-FFF2-40B4-BE49-F238E27FC236}">
                  <a16:creationId xmlns:a16="http://schemas.microsoft.com/office/drawing/2014/main" id="{03903E7D-7CFD-4D3E-B3AB-81F98A3EC279}"/>
                </a:ext>
              </a:extLst>
            </p:cNvPr>
            <p:cNvSpPr/>
            <p:nvPr/>
          </p:nvSpPr>
          <p:spPr>
            <a:xfrm>
              <a:off x="7823626" y="4343229"/>
              <a:ext cx="2883710" cy="301537"/>
            </a:xfrm>
            <a:prstGeom prst="roundRect">
              <a:avLst/>
            </a:prstGeom>
            <a:solidFill>
              <a:schemeClr val="bg1"/>
            </a:solidFill>
            <a:ln w="28575" cmpd="thickThin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uz-Cyrl-UZ" sz="8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uz-Cyrl-UZ" sz="900" b="1" dirty="0" smtClean="0">
                  <a:solidFill>
                    <a:schemeClr val="tx1"/>
                  </a:solidFill>
                  <a:latin typeface="+mj-lt"/>
                  <a:cs typeface="Times New Roman" panose="02020603050405020304" pitchFamily="18" charset="0"/>
                </a:rPr>
                <a:t>Қамров даражаси </a:t>
              </a:r>
              <a:r>
                <a:rPr lang="uz-Cyrl-UZ" sz="900" b="1" dirty="0">
                  <a:solidFill>
                    <a:schemeClr val="tx1"/>
                  </a:solidFill>
                  <a:latin typeface="+mj-lt"/>
                  <a:cs typeface="Times New Roman" panose="02020603050405020304" pitchFamily="18" charset="0"/>
                </a:rPr>
                <a:t>– </a:t>
              </a:r>
              <a:r>
                <a:rPr lang="uz-Cyrl-UZ" sz="900" b="1" dirty="0" smtClean="0">
                  <a:solidFill>
                    <a:srgbClr val="FF0000"/>
                  </a:solidFill>
                  <a:latin typeface="+mj-lt"/>
                  <a:cs typeface="Times New Roman" panose="02020603050405020304" pitchFamily="18" charset="0"/>
                </a:rPr>
                <a:t>900 </a:t>
              </a:r>
              <a:r>
                <a:rPr lang="uz-Cyrl-UZ" sz="900" dirty="0" smtClean="0">
                  <a:solidFill>
                    <a:schemeClr val="tx1"/>
                  </a:solidFill>
                  <a:latin typeface="+mj-lt"/>
                  <a:cs typeface="Times New Roman" panose="02020603050405020304" pitchFamily="18" charset="0"/>
                </a:rPr>
                <a:t> </a:t>
              </a:r>
              <a:r>
                <a:rPr lang="uz-Cyrl-UZ" sz="900" b="1" dirty="0" smtClean="0">
                  <a:solidFill>
                    <a:schemeClr val="accent1">
                      <a:lumMod val="75000"/>
                    </a:schemeClr>
                  </a:solidFill>
                  <a:latin typeface="+mj-lt"/>
                  <a:cs typeface="Times New Roman" panose="02020603050405020304" pitchFamily="18" charset="0"/>
                </a:rPr>
                <a:t>ўринли</a:t>
              </a:r>
              <a:endParaRPr lang="en-US" sz="900" b="1" dirty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  <a:p>
              <a:pPr algn="ctr"/>
              <a:r>
                <a:rPr lang="uz-Cyrl-UZ" sz="900" b="1" dirty="0" smtClean="0">
                  <a:solidFill>
                    <a:schemeClr val="tx1"/>
                  </a:solidFill>
                  <a:latin typeface="+mj-lt"/>
                  <a:cs typeface="Times New Roman" panose="02020603050405020304" pitchFamily="18" charset="0"/>
                </a:rPr>
                <a:t>   Лойиҳа </a:t>
              </a:r>
              <a:r>
                <a:rPr lang="uz-Cyrl-UZ" sz="900" b="1" dirty="0">
                  <a:solidFill>
                    <a:schemeClr val="tx1"/>
                  </a:solidFill>
                  <a:latin typeface="+mj-lt"/>
                  <a:cs typeface="Times New Roman" panose="02020603050405020304" pitchFamily="18" charset="0"/>
                </a:rPr>
                <a:t>қиймати </a:t>
              </a:r>
              <a:r>
                <a:rPr lang="uz-Cyrl-UZ" sz="900" b="1" dirty="0" smtClean="0">
                  <a:solidFill>
                    <a:schemeClr val="tx1"/>
                  </a:solidFill>
                  <a:latin typeface="+mj-lt"/>
                  <a:cs typeface="Times New Roman" panose="02020603050405020304" pitchFamily="18" charset="0"/>
                </a:rPr>
                <a:t>–</a:t>
              </a:r>
              <a:r>
                <a:rPr lang="uz-Cyrl-UZ" sz="900" b="1" dirty="0" smtClean="0">
                  <a:solidFill>
                    <a:srgbClr val="FF0000"/>
                  </a:solidFill>
                  <a:latin typeface="+mj-lt"/>
                  <a:cs typeface="Times New Roman" panose="02020603050405020304" pitchFamily="18" charset="0"/>
                </a:rPr>
                <a:t>355</a:t>
              </a:r>
              <a:r>
                <a:rPr lang="uz-Cyrl-UZ" sz="900" dirty="0" smtClean="0">
                  <a:solidFill>
                    <a:schemeClr val="tx1"/>
                  </a:solidFill>
                  <a:latin typeface="+mj-lt"/>
                  <a:cs typeface="Times New Roman" panose="02020603050405020304" pitchFamily="18" charset="0"/>
                </a:rPr>
                <a:t> </a:t>
              </a:r>
              <a:r>
                <a:rPr lang="uz-Cyrl-UZ" sz="900" b="1" dirty="0" smtClean="0">
                  <a:solidFill>
                    <a:schemeClr val="accent1">
                      <a:lumMod val="75000"/>
                    </a:schemeClr>
                  </a:solidFill>
                  <a:latin typeface="+mj-lt"/>
                  <a:cs typeface="Times New Roman" panose="02020603050405020304" pitchFamily="18" charset="0"/>
                </a:rPr>
                <a:t>млн.сўм</a:t>
              </a:r>
            </a:p>
          </p:txBody>
        </p:sp>
        <p:sp>
          <p:nvSpPr>
            <p:cNvPr id="272" name="Скругленный прямоугольник 74">
              <a:extLst>
                <a:ext uri="{FF2B5EF4-FFF2-40B4-BE49-F238E27FC236}">
                  <a16:creationId xmlns:a16="http://schemas.microsoft.com/office/drawing/2014/main" id="{5E13E4EA-7270-46BD-AE65-0F805B0070B8}"/>
                </a:ext>
              </a:extLst>
            </p:cNvPr>
            <p:cNvSpPr/>
            <p:nvPr/>
          </p:nvSpPr>
          <p:spPr>
            <a:xfrm>
              <a:off x="7838755" y="3700910"/>
              <a:ext cx="2892518" cy="278453"/>
            </a:xfrm>
            <a:prstGeom prst="roundRect">
              <a:avLst/>
            </a:prstGeom>
            <a:solidFill>
              <a:srgbClr val="2F559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z-Cyrl-UZ" sz="1050" b="1" dirty="0">
                  <a:solidFill>
                    <a:schemeClr val="bg1"/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Талаб этиладиган ижтимоий </a:t>
              </a:r>
              <a:r>
                <a:rPr lang="uz-Cyrl-UZ" sz="1050" b="1" dirty="0" smtClean="0">
                  <a:solidFill>
                    <a:schemeClr val="bg1"/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объектлар</a:t>
              </a:r>
              <a:endParaRPr lang="ru-RU" sz="1050" b="1" dirty="0">
                <a:solidFill>
                  <a:schemeClr val="bg1"/>
                </a:solidFill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3" name="Скругленный прямоугольник 72">
              <a:extLst>
                <a:ext uri="{FF2B5EF4-FFF2-40B4-BE49-F238E27FC236}">
                  <a16:creationId xmlns:a16="http://schemas.microsoft.com/office/drawing/2014/main" id="{03903E7D-7CFD-4D3E-B3AB-81F98A3EC279}"/>
                </a:ext>
              </a:extLst>
            </p:cNvPr>
            <p:cNvSpPr/>
            <p:nvPr/>
          </p:nvSpPr>
          <p:spPr>
            <a:xfrm>
              <a:off x="7835887" y="4991095"/>
              <a:ext cx="2859920" cy="315507"/>
            </a:xfrm>
            <a:prstGeom prst="roundRect">
              <a:avLst/>
            </a:prstGeom>
            <a:solidFill>
              <a:schemeClr val="bg1"/>
            </a:solidFill>
            <a:ln w="28575" cmpd="thickThin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uz-Cyrl-UZ" sz="900" b="1" dirty="0" smtClean="0">
                  <a:solidFill>
                    <a:schemeClr val="tx1"/>
                  </a:solidFill>
                  <a:cs typeface="Times New Roman" panose="02020603050405020304" pitchFamily="18" charset="0"/>
                </a:rPr>
                <a:t>Қамров </a:t>
              </a:r>
              <a:r>
                <a:rPr lang="uz-Cyrl-UZ" sz="900" b="1" dirty="0">
                  <a:solidFill>
                    <a:schemeClr val="tx1"/>
                  </a:solidFill>
                  <a:cs typeface="Times New Roman" panose="02020603050405020304" pitchFamily="18" charset="0"/>
                </a:rPr>
                <a:t>даражаси – </a:t>
              </a:r>
              <a:r>
                <a:rPr lang="uz-Cyrl-UZ" sz="900" b="1" dirty="0" smtClean="0">
                  <a:solidFill>
                    <a:srgbClr val="FF0000"/>
                  </a:solidFill>
                  <a:cs typeface="Times New Roman" panose="02020603050405020304" pitchFamily="18" charset="0"/>
                </a:rPr>
                <a:t>60 </a:t>
              </a:r>
              <a:r>
                <a:rPr lang="uz-Cyrl-UZ" sz="900" dirty="0" smtClean="0">
                  <a:solidFill>
                    <a:schemeClr val="tx1"/>
                  </a:solidFill>
                  <a:cs typeface="Times New Roman" panose="02020603050405020304" pitchFamily="18" charset="0"/>
                </a:rPr>
                <a:t> </a:t>
              </a:r>
              <a:r>
                <a:rPr lang="uz-Cyrl-UZ" sz="900" b="1" dirty="0">
                  <a:solidFill>
                    <a:schemeClr val="accent1">
                      <a:lumMod val="75000"/>
                    </a:schemeClr>
                  </a:solidFill>
                  <a:cs typeface="Times New Roman" panose="02020603050405020304" pitchFamily="18" charset="0"/>
                </a:rPr>
                <a:t>ўринли</a:t>
              </a:r>
              <a:endParaRPr lang="en-US" sz="900" b="1" dirty="0">
                <a:solidFill>
                  <a:schemeClr val="accent1">
                    <a:lumMod val="75000"/>
                  </a:schemeClr>
                </a:solidFill>
                <a:cs typeface="Times New Roman" panose="02020603050405020304" pitchFamily="18" charset="0"/>
              </a:endParaRPr>
            </a:p>
            <a:p>
              <a:pPr algn="ctr"/>
              <a:r>
                <a:rPr lang="uz-Cyrl-UZ" sz="900" b="1" dirty="0">
                  <a:solidFill>
                    <a:schemeClr val="tx1"/>
                  </a:solidFill>
                  <a:cs typeface="Times New Roman" panose="02020603050405020304" pitchFamily="18" charset="0"/>
                </a:rPr>
                <a:t>   Лойиҳа қиймати </a:t>
              </a:r>
              <a:r>
                <a:rPr lang="uz-Cyrl-UZ" sz="900" b="1" dirty="0" smtClean="0">
                  <a:solidFill>
                    <a:schemeClr val="tx1"/>
                  </a:solidFill>
                  <a:cs typeface="Times New Roman" panose="02020603050405020304" pitchFamily="18" charset="0"/>
                </a:rPr>
                <a:t>–</a:t>
              </a:r>
              <a:r>
                <a:rPr lang="uz-Cyrl-UZ" sz="900" b="1" dirty="0" smtClean="0">
                  <a:solidFill>
                    <a:srgbClr val="FF0000"/>
                  </a:solidFill>
                  <a:cs typeface="Times New Roman" panose="02020603050405020304" pitchFamily="18" charset="0"/>
                </a:rPr>
                <a:t>1,5 </a:t>
              </a:r>
              <a:r>
                <a:rPr lang="uz-Cyrl-UZ" sz="900" b="1" dirty="0" smtClean="0">
                  <a:solidFill>
                    <a:srgbClr val="0070C0"/>
                  </a:solidFill>
                  <a:cs typeface="Times New Roman" panose="02020603050405020304" pitchFamily="18" charset="0"/>
                </a:rPr>
                <a:t>млрд.сўм</a:t>
              </a:r>
            </a:p>
          </p:txBody>
        </p:sp>
        <p:sp>
          <p:nvSpPr>
            <p:cNvPr id="274" name="Скругленный прямоугольник 74">
              <a:extLst>
                <a:ext uri="{FF2B5EF4-FFF2-40B4-BE49-F238E27FC236}">
                  <a16:creationId xmlns:a16="http://schemas.microsoft.com/office/drawing/2014/main" id="{5E13E4EA-7270-46BD-AE65-0F805B0070B8}"/>
                </a:ext>
              </a:extLst>
            </p:cNvPr>
            <p:cNvSpPr/>
            <p:nvPr/>
          </p:nvSpPr>
          <p:spPr>
            <a:xfrm>
              <a:off x="7833318" y="4670031"/>
              <a:ext cx="2874428" cy="294115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z-Cyrl-UZ" sz="1100" b="1" dirty="0" smtClean="0">
                  <a:solidFill>
                    <a:schemeClr val="accent5">
                      <a:lumMod val="50000"/>
                    </a:schemeClr>
                  </a:solidFill>
                  <a:ea typeface="Verdana" panose="020B0604030504040204" pitchFamily="34" charset="0"/>
                  <a:cs typeface="Arial" panose="020B0604020202020204" pitchFamily="34" charset="0"/>
                </a:rPr>
                <a:t>Мактабгача таъмил ташкилоти</a:t>
              </a:r>
              <a:endParaRPr lang="uz-Cyrl-UZ" sz="700" b="1" dirty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8" name="Группа 67"/>
          <p:cNvGrpSpPr/>
          <p:nvPr/>
        </p:nvGrpSpPr>
        <p:grpSpPr>
          <a:xfrm>
            <a:off x="7948290" y="1381552"/>
            <a:ext cx="4216528" cy="2440027"/>
            <a:chOff x="7388480" y="1729754"/>
            <a:chExt cx="4797103" cy="3047457"/>
          </a:xfrm>
        </p:grpSpPr>
        <p:sp>
          <p:nvSpPr>
            <p:cNvPr id="278" name="Прямоугольник: скругленные углы 144">
              <a:extLst>
                <a:ext uri="{FF2B5EF4-FFF2-40B4-BE49-F238E27FC236}">
                  <a16:creationId xmlns:a16="http://schemas.microsoft.com/office/drawing/2014/main" id="{13F04D09-4E79-4065-94C2-FB1C6934C685}"/>
                </a:ext>
              </a:extLst>
            </p:cNvPr>
            <p:cNvSpPr/>
            <p:nvPr/>
          </p:nvSpPr>
          <p:spPr>
            <a:xfrm>
              <a:off x="7388515" y="1729754"/>
              <a:ext cx="4710259" cy="302598"/>
            </a:xfrm>
            <a:prstGeom prst="roundRect">
              <a:avLst/>
            </a:prstGeom>
            <a:solidFill>
              <a:srgbClr val="2F5597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z-Cyrl-UZ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2024 йилда амалга оширилиши режалаштирилган ишлар</a:t>
              </a:r>
              <a:endParaRPr lang="ru-RU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79" name="Группа 278">
              <a:extLst>
                <a:ext uri="{FF2B5EF4-FFF2-40B4-BE49-F238E27FC236}">
                  <a16:creationId xmlns:a16="http://schemas.microsoft.com/office/drawing/2014/main" id="{346ED17B-E2AD-4386-AF7D-4432AFFC41E9}"/>
                </a:ext>
              </a:extLst>
            </p:cNvPr>
            <p:cNvGrpSpPr/>
            <p:nvPr/>
          </p:nvGrpSpPr>
          <p:grpSpPr>
            <a:xfrm>
              <a:off x="7388480" y="2388730"/>
              <a:ext cx="2871353" cy="2126804"/>
              <a:chOff x="3133890" y="2466978"/>
              <a:chExt cx="2781136" cy="2132459"/>
            </a:xfrm>
          </p:grpSpPr>
          <p:cxnSp>
            <p:nvCxnSpPr>
              <p:cNvPr id="281" name="Соединитель: уступ 30">
                <a:extLst>
                  <a:ext uri="{FF2B5EF4-FFF2-40B4-BE49-F238E27FC236}">
                    <a16:creationId xmlns:a16="http://schemas.microsoft.com/office/drawing/2014/main" id="{F54DFA30-A199-4E40-8262-9B8DD3AB7958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3133893" y="2466978"/>
                <a:ext cx="2781133" cy="153321"/>
              </a:xfrm>
              <a:prstGeom prst="bentConnector3">
                <a:avLst>
                  <a:gd name="adj1" fmla="val 94523"/>
                </a:avLst>
              </a:prstGeom>
              <a:ln>
                <a:solidFill>
                  <a:srgbClr val="7030A0"/>
                </a:solidFill>
                <a:prstDash val="dash"/>
                <a:headEnd type="diamond" w="med" len="med"/>
                <a:tailEnd type="diamond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2" name="Соединитель: уступ 86">
                <a:extLst>
                  <a:ext uri="{FF2B5EF4-FFF2-40B4-BE49-F238E27FC236}">
                    <a16:creationId xmlns:a16="http://schemas.microsoft.com/office/drawing/2014/main" id="{75EB509B-82E8-4805-93E5-F104D39BA060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3133890" y="2834644"/>
                <a:ext cx="2781133" cy="153321"/>
              </a:xfrm>
              <a:prstGeom prst="bentConnector3">
                <a:avLst>
                  <a:gd name="adj1" fmla="val 94523"/>
                </a:avLst>
              </a:prstGeom>
              <a:ln>
                <a:solidFill>
                  <a:srgbClr val="7030A0"/>
                </a:solidFill>
                <a:prstDash val="dash"/>
                <a:headEnd type="diamond" w="med" len="med"/>
                <a:tailEnd type="diamond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3" name="Соединитель: уступ 87">
                <a:extLst>
                  <a:ext uri="{FF2B5EF4-FFF2-40B4-BE49-F238E27FC236}">
                    <a16:creationId xmlns:a16="http://schemas.microsoft.com/office/drawing/2014/main" id="{EAB714A2-436F-4491-96AF-6E24CC2085B2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3133890" y="3338447"/>
                <a:ext cx="2781133" cy="153321"/>
              </a:xfrm>
              <a:prstGeom prst="bentConnector3">
                <a:avLst>
                  <a:gd name="adj1" fmla="val 94523"/>
                </a:avLst>
              </a:prstGeom>
              <a:ln>
                <a:solidFill>
                  <a:srgbClr val="7030A0"/>
                </a:solidFill>
                <a:prstDash val="dash"/>
                <a:headEnd type="diamond" w="med" len="med"/>
                <a:tailEnd type="diamond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4" name="Соединитель: уступ 88">
                <a:extLst>
                  <a:ext uri="{FF2B5EF4-FFF2-40B4-BE49-F238E27FC236}">
                    <a16:creationId xmlns:a16="http://schemas.microsoft.com/office/drawing/2014/main" id="{D6A317B3-698C-43F5-A554-69215996EACA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3133890" y="3709903"/>
                <a:ext cx="2781133" cy="153321"/>
              </a:xfrm>
              <a:prstGeom prst="bentConnector3">
                <a:avLst>
                  <a:gd name="adj1" fmla="val 94523"/>
                </a:avLst>
              </a:prstGeom>
              <a:ln>
                <a:solidFill>
                  <a:srgbClr val="7030A0"/>
                </a:solidFill>
                <a:prstDash val="dash"/>
                <a:headEnd type="diamond" w="med" len="med"/>
                <a:tailEnd type="diamond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5" name="Соединитель: уступ 89">
                <a:extLst>
                  <a:ext uri="{FF2B5EF4-FFF2-40B4-BE49-F238E27FC236}">
                    <a16:creationId xmlns:a16="http://schemas.microsoft.com/office/drawing/2014/main" id="{951D330E-CD9A-402D-AE5A-7056F2469217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3133890" y="4077265"/>
                <a:ext cx="2781133" cy="153321"/>
              </a:xfrm>
              <a:prstGeom prst="bentConnector3">
                <a:avLst>
                  <a:gd name="adj1" fmla="val 94523"/>
                </a:avLst>
              </a:prstGeom>
              <a:ln>
                <a:solidFill>
                  <a:srgbClr val="7030A0"/>
                </a:solidFill>
                <a:prstDash val="dash"/>
                <a:headEnd type="diamond" w="med" len="med"/>
                <a:tailEnd type="diamond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6" name="Соединитель: уступ 91">
                <a:extLst>
                  <a:ext uri="{FF2B5EF4-FFF2-40B4-BE49-F238E27FC236}">
                    <a16:creationId xmlns:a16="http://schemas.microsoft.com/office/drawing/2014/main" id="{AD393DF3-0117-4705-B7C6-D5F620D1B524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3133890" y="4446116"/>
                <a:ext cx="2781133" cy="153321"/>
              </a:xfrm>
              <a:prstGeom prst="bentConnector3">
                <a:avLst>
                  <a:gd name="adj1" fmla="val 94523"/>
                </a:avLst>
              </a:prstGeom>
              <a:ln>
                <a:solidFill>
                  <a:srgbClr val="7030A0"/>
                </a:solidFill>
                <a:prstDash val="dash"/>
                <a:headEnd type="diamond" w="med" len="med"/>
                <a:tailEnd type="diamond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80" name="Прямая соединительная линия 279">
              <a:extLst>
                <a:ext uri="{FF2B5EF4-FFF2-40B4-BE49-F238E27FC236}">
                  <a16:creationId xmlns:a16="http://schemas.microsoft.com/office/drawing/2014/main" id="{EF2B453E-4CD5-4A72-BBDB-3D5846FAA641}"/>
                </a:ext>
              </a:extLst>
            </p:cNvPr>
            <p:cNvCxnSpPr>
              <a:cxnSpLocks/>
            </p:cNvCxnSpPr>
            <p:nvPr/>
          </p:nvCxnSpPr>
          <p:spPr>
            <a:xfrm>
              <a:off x="10606485" y="2185211"/>
              <a:ext cx="0" cy="2592000"/>
            </a:xfrm>
            <a:prstGeom prst="line">
              <a:avLst/>
            </a:prstGeom>
            <a:ln w="12700">
              <a:solidFill>
                <a:srgbClr val="7030A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7" name="Прямоугольник 286">
              <a:extLst>
                <a:ext uri="{FF2B5EF4-FFF2-40B4-BE49-F238E27FC236}">
                  <a16:creationId xmlns:a16="http://schemas.microsoft.com/office/drawing/2014/main" id="{58BA0546-4D1C-4E9F-BF62-BC43F4250F92}"/>
                </a:ext>
              </a:extLst>
            </p:cNvPr>
            <p:cNvSpPr/>
            <p:nvPr/>
          </p:nvSpPr>
          <p:spPr>
            <a:xfrm>
              <a:off x="7655721" y="2230993"/>
              <a:ext cx="2616111" cy="275256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8" name="Прямоугольник 287">
              <a:extLst>
                <a:ext uri="{FF2B5EF4-FFF2-40B4-BE49-F238E27FC236}">
                  <a16:creationId xmlns:a16="http://schemas.microsoft.com/office/drawing/2014/main" id="{B09B1F1A-0DAA-4DE4-AED1-789FE5C9A479}"/>
                </a:ext>
              </a:extLst>
            </p:cNvPr>
            <p:cNvSpPr/>
            <p:nvPr/>
          </p:nvSpPr>
          <p:spPr>
            <a:xfrm>
              <a:off x="7635545" y="3032064"/>
              <a:ext cx="2836690" cy="375476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uz-Cyrl-UZ" sz="8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 </a:t>
              </a:r>
              <a:endParaRPr lang="ru-RU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6" name="Прямоугольник 305">
              <a:extLst>
                <a:ext uri="{FF2B5EF4-FFF2-40B4-BE49-F238E27FC236}">
                  <a16:creationId xmlns:a16="http://schemas.microsoft.com/office/drawing/2014/main" id="{58BA0546-4D1C-4E9F-BF62-BC43F4250F92}"/>
                </a:ext>
              </a:extLst>
            </p:cNvPr>
            <p:cNvSpPr/>
            <p:nvPr/>
          </p:nvSpPr>
          <p:spPr>
            <a:xfrm>
              <a:off x="7635545" y="2613127"/>
              <a:ext cx="2836690" cy="275256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Прямоугольник 64"/>
            <p:cNvSpPr/>
            <p:nvPr/>
          </p:nvSpPr>
          <p:spPr>
            <a:xfrm>
              <a:off x="10646567" y="3042879"/>
              <a:ext cx="1539016" cy="3843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ru-RU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7" name="Прямоугольник 306"/>
            <p:cNvSpPr/>
            <p:nvPr/>
          </p:nvSpPr>
          <p:spPr>
            <a:xfrm>
              <a:off x="10600823" y="2608160"/>
              <a:ext cx="1539016" cy="3843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z-Cyrl-UZ" sz="14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ru-RU" sz="14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8" name="Прямоугольник 307"/>
            <p:cNvSpPr/>
            <p:nvPr/>
          </p:nvSpPr>
          <p:spPr>
            <a:xfrm>
              <a:off x="10588290" y="2027295"/>
              <a:ext cx="1542115" cy="5573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z-Cyrl-UZ" sz="14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uz-Cyrl-UZ" sz="9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67 та </a:t>
              </a:r>
              <a:r>
                <a:rPr lang="uz-Cyrl-UZ" sz="9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иш ўрни </a:t>
              </a:r>
            </a:p>
            <a:p>
              <a:r>
                <a:rPr lang="uz-Cyrl-UZ" sz="9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1400 млн сўм</a:t>
              </a:r>
              <a:endParaRPr lang="ru-RU" sz="14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0" name="Прямоугольник 309"/>
            <p:cNvSpPr/>
            <p:nvPr/>
          </p:nvSpPr>
          <p:spPr>
            <a:xfrm>
              <a:off x="10600823" y="3444513"/>
              <a:ext cx="1539016" cy="3843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ru-RU" sz="14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2" name="Прямоугольник 311">
              <a:extLst>
                <a:ext uri="{FF2B5EF4-FFF2-40B4-BE49-F238E27FC236}">
                  <a16:creationId xmlns:a16="http://schemas.microsoft.com/office/drawing/2014/main" id="{B09B1F1A-0DAA-4DE4-AED1-789FE5C9A479}"/>
                </a:ext>
              </a:extLst>
            </p:cNvPr>
            <p:cNvSpPr/>
            <p:nvPr/>
          </p:nvSpPr>
          <p:spPr>
            <a:xfrm>
              <a:off x="7586309" y="3847108"/>
              <a:ext cx="2836690" cy="375475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uz-Cyrl-UZ" sz="8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 </a:t>
              </a:r>
              <a:endParaRPr lang="ru-RU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4" name="Прямоугольник 313"/>
            <p:cNvSpPr/>
            <p:nvPr/>
          </p:nvSpPr>
          <p:spPr>
            <a:xfrm>
              <a:off x="10598246" y="3840371"/>
              <a:ext cx="1539016" cy="3843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z-Cyrl-UZ" sz="14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ru-RU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6" name="Прямоугольник 315"/>
            <p:cNvSpPr/>
            <p:nvPr/>
          </p:nvSpPr>
          <p:spPr>
            <a:xfrm>
              <a:off x="10591389" y="4237847"/>
              <a:ext cx="1539016" cy="3843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z-Cyrl-UZ" sz="14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ru-RU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11" name="Группа 410">
            <a:extLst>
              <a:ext uri="{FF2B5EF4-FFF2-40B4-BE49-F238E27FC236}">
                <a16:creationId xmlns:a16="http://schemas.microsoft.com/office/drawing/2014/main" id="{F840F0D9-1C69-4198-8D7D-FEB8B119E415}"/>
              </a:ext>
            </a:extLst>
          </p:cNvPr>
          <p:cNvGrpSpPr/>
          <p:nvPr/>
        </p:nvGrpSpPr>
        <p:grpSpPr>
          <a:xfrm>
            <a:off x="95960" y="4663990"/>
            <a:ext cx="2177291" cy="688097"/>
            <a:chOff x="154668" y="899739"/>
            <a:chExt cx="1897804" cy="1161562"/>
          </a:xfrm>
        </p:grpSpPr>
        <p:sp>
          <p:nvSpPr>
            <p:cNvPr id="412" name="Прямоугольник 411">
              <a:extLst>
                <a:ext uri="{FF2B5EF4-FFF2-40B4-BE49-F238E27FC236}">
                  <a16:creationId xmlns:a16="http://schemas.microsoft.com/office/drawing/2014/main" id="{6DE9BE0D-93B7-4B8C-B0B4-618D12E5B711}"/>
                </a:ext>
              </a:extLst>
            </p:cNvPr>
            <p:cNvSpPr/>
            <p:nvPr/>
          </p:nvSpPr>
          <p:spPr>
            <a:xfrm>
              <a:off x="154668" y="899739"/>
              <a:ext cx="1897804" cy="11615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3" name="Прямоугольник 412">
              <a:extLst>
                <a:ext uri="{FF2B5EF4-FFF2-40B4-BE49-F238E27FC236}">
                  <a16:creationId xmlns:a16="http://schemas.microsoft.com/office/drawing/2014/main" id="{EFE1769B-DC4C-45EE-8CED-8CC673A3E7E5}"/>
                </a:ext>
              </a:extLst>
            </p:cNvPr>
            <p:cNvSpPr/>
            <p:nvPr/>
          </p:nvSpPr>
          <p:spPr>
            <a:xfrm>
              <a:off x="154668" y="966295"/>
              <a:ext cx="1876116" cy="389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uz-Cyrl-UZ" sz="900" b="1" dirty="0" smtClean="0">
                  <a:solidFill>
                    <a:prstClr val="black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ХИЗМАТ КЎРСАТИШ </a:t>
              </a:r>
              <a:r>
                <a:rPr kumimoji="0" lang="uz-Cyrl-UZ" sz="9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ҲАЖМИ</a:t>
              </a:r>
              <a:endParaRPr kumimoji="0" lang="uz-Cyrl-UZ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414" name="Picture 2">
              <a:extLst>
                <a:ext uri="{FF2B5EF4-FFF2-40B4-BE49-F238E27FC236}">
                  <a16:creationId xmlns:a16="http://schemas.microsoft.com/office/drawing/2014/main" id="{893CA9B2-2922-42B0-9BE8-6C23514BC9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20122" y="1377507"/>
              <a:ext cx="364186" cy="3831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5" name="Прямоугольник 414">
              <a:extLst>
                <a:ext uri="{FF2B5EF4-FFF2-40B4-BE49-F238E27FC236}">
                  <a16:creationId xmlns:a16="http://schemas.microsoft.com/office/drawing/2014/main" id="{7D4F1C19-4756-4112-80B2-8F48643A519E}"/>
                </a:ext>
              </a:extLst>
            </p:cNvPr>
            <p:cNvSpPr/>
            <p:nvPr/>
          </p:nvSpPr>
          <p:spPr>
            <a:xfrm>
              <a:off x="400143" y="1218416"/>
              <a:ext cx="1630641" cy="7793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 </a:t>
              </a: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0</a:t>
              </a:r>
              <a:r>
                <a:rPr lang="ru-RU" sz="2000" b="1" noProof="0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,6</a:t>
              </a:r>
              <a:r>
                <a:rPr kumimoji="0" lang="ru-RU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ru-RU" sz="9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МЛРД.СЎМ</a:t>
              </a:r>
              <a:endPara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420" name="Прямоугольник 419"/>
          <p:cNvSpPr/>
          <p:nvPr/>
        </p:nvSpPr>
        <p:spPr>
          <a:xfrm>
            <a:off x="2739949" y="2446608"/>
            <a:ext cx="15957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>   8</a:t>
            </a:r>
            <a:r>
              <a:rPr lang="en-US" sz="20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uz-Cyrl-UZ" sz="16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>та</a:t>
            </a:r>
            <a:r>
              <a:rPr lang="en-US" sz="16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uz-Cyrl-UZ" sz="16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/>
            </a:r>
            <a:br>
              <a:rPr lang="uz-Cyrl-UZ" sz="16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US" sz="8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  <a:t>(</a:t>
            </a:r>
            <a:r>
              <a:rPr lang="uz-Cyrl-UZ" sz="8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  <a:t>шундан  8 та </a:t>
            </a:r>
            <a:br>
              <a:rPr lang="uz-Cyrl-UZ" sz="8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uz-Cyrl-UZ" sz="8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  <a:t>тадбиркорлик субъекти</a:t>
            </a:r>
            <a:r>
              <a:rPr lang="en-US" sz="8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  <a:t>)</a:t>
            </a:r>
            <a:endParaRPr lang="ru-RU" sz="800" b="1" dirty="0">
              <a:solidFill>
                <a:schemeClr val="accent5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439" name="Прямоугольник 438"/>
          <p:cNvSpPr/>
          <p:nvPr/>
        </p:nvSpPr>
        <p:spPr>
          <a:xfrm>
            <a:off x="128142" y="3266886"/>
            <a:ext cx="15957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>   </a:t>
            </a:r>
            <a:r>
              <a:rPr lang="uz-Cyrl-UZ" sz="20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  <a:t>80</a:t>
            </a:r>
            <a:r>
              <a:rPr lang="en-US" sz="20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uz-Cyrl-UZ" sz="16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>та</a:t>
            </a:r>
            <a:r>
              <a:rPr lang="en-US" sz="16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uz-Cyrl-UZ" sz="16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/>
            </a:r>
            <a:br>
              <a:rPr lang="uz-Cyrl-UZ" sz="16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US" sz="8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  <a:t>(</a:t>
            </a:r>
            <a:r>
              <a:rPr lang="uz-Cyrl-UZ" sz="8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  <a:t>шундан 45 та </a:t>
            </a:r>
            <a:br>
              <a:rPr lang="uz-Cyrl-UZ" sz="8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uz-Cyrl-UZ" sz="8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  <a:t>деҳқон хўжалиги</a:t>
            </a:r>
            <a:r>
              <a:rPr lang="en-US" sz="8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  <a:t>)</a:t>
            </a:r>
            <a:endParaRPr lang="ru-RU" sz="800" b="1" dirty="0">
              <a:solidFill>
                <a:schemeClr val="accent5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440" name="Прямоугольник: скругленные углы 151">
            <a:extLst>
              <a:ext uri="{FF2B5EF4-FFF2-40B4-BE49-F238E27FC236}">
                <a16:creationId xmlns:a16="http://schemas.microsoft.com/office/drawing/2014/main" id="{AF9ABE71-DC43-43FA-950C-28A0024EB919}"/>
              </a:ext>
            </a:extLst>
          </p:cNvPr>
          <p:cNvSpPr/>
          <p:nvPr/>
        </p:nvSpPr>
        <p:spPr>
          <a:xfrm>
            <a:off x="4651690" y="1434522"/>
            <a:ext cx="3160741" cy="393846"/>
          </a:xfrm>
          <a:prstGeom prst="roundRect">
            <a:avLst/>
          </a:prstGeom>
          <a:solidFill>
            <a:srgbClr val="2F5597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uz-Cyrl-UZ" sz="11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Махалла </a:t>
            </a:r>
            <a:r>
              <a:rPr lang="uz-Cyrl-UZ" sz="11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еттилиги</a:t>
            </a:r>
            <a:r>
              <a:rPr lang="uz-Cyrl-UZ" sz="11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томонидан </a:t>
            </a:r>
            <a:endParaRPr lang="ru-RU" sz="11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z-Cyrl-UZ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uz-Cyrl-UZ" sz="11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малга ошириладиган ишлар</a:t>
            </a:r>
            <a:endParaRPr lang="ru-RU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1" name="Прямоугольник 47">
            <a:extLst>
              <a:ext uri="{FF2B5EF4-FFF2-40B4-BE49-F238E27FC236}">
                <a16:creationId xmlns:a16="http://schemas.microsoft.com/office/drawing/2014/main" id="{FACBE23E-ED6E-46C1-B26E-E918EDDBA661}"/>
              </a:ext>
            </a:extLst>
          </p:cNvPr>
          <p:cNvSpPr/>
          <p:nvPr/>
        </p:nvSpPr>
        <p:spPr>
          <a:xfrm>
            <a:off x="4673320" y="1778095"/>
            <a:ext cx="3201645" cy="2701179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7319" algn="just">
              <a:spcAft>
                <a:spcPts val="1197"/>
              </a:spcAft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uz-Cyrl-UZ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Ҳудудда мавжуд кам қуватда ишлаётган ишлаб чиқариш корхоналарини </a:t>
            </a:r>
            <a:r>
              <a:rPr lang="uz-Cyrl-UZ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 соатлик</a:t>
            </a:r>
            <a:r>
              <a:rPr lang="uz-Cyrl-UZ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ишлаш тизимига </a:t>
            </a:r>
            <a:r>
              <a:rPr lang="uz-Cyrl-UZ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ўтказиш</a:t>
            </a:r>
            <a:r>
              <a:rPr lang="en-US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indent="177319" algn="just">
              <a:spcAft>
                <a:spcPts val="1197"/>
              </a:spcAft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uz-Cyrl-UZ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Маҳалла ҳудудида ишлаб чиқариш корхоналарини электр энергия тизимида иқтисод қилиш мақсадида тўлиқ қуёш панелига ўтказиш</a:t>
            </a:r>
            <a:r>
              <a:rPr lang="en-US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uz-Cyrl-UZ" sz="8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177319" algn="just">
              <a:spcAft>
                <a:spcPts val="1197"/>
              </a:spcAft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uz-Cyrl-UZ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Ҳудуддаги </a:t>
            </a:r>
            <a:r>
              <a:rPr lang="uz-Cyrl-UZ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мулкчилик шаклидан</a:t>
            </a:r>
            <a:r>
              <a:rPr lang="uz-Cyrl-UZ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қаътий назар барча объектларни хатлов ўтказилиб солиқ тўловчи сифатида қўшимча манбаларни аниқлаш</a:t>
            </a:r>
            <a:r>
              <a:rPr lang="en-US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r>
              <a:rPr lang="uz-Cyrl-UZ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8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177319" algn="just">
              <a:spcAft>
                <a:spcPts val="1197"/>
              </a:spcAft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Маҳаллада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ҳар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бир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ҳонадонда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 </a:t>
            </a:r>
            <a:r>
              <a:rPr lang="ru-RU" sz="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туп</a:t>
            </a:r>
            <a:r>
              <a:rPr lang="ru-RU" sz="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кўчат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экиш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бўнда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жами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3500</a:t>
            </a:r>
            <a:r>
              <a:rPr lang="ru-RU" sz="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туп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кўчатлар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экилишини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таъминлаш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indent="177319" algn="just">
              <a:spcAft>
                <a:spcPts val="1197"/>
              </a:spcAft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Миграциядан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қайтганларни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доимий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иш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ўринларига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жойлаштириш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ҳамда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миграцияга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чиқиб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кетган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фуқароларни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ўз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худудига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қайтариш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чораларини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кўриш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indent="177319" algn="just">
              <a:spcAft>
                <a:spcPts val="1197"/>
              </a:spcAft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uz-Cyrl-UZ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Обод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маҳалла</a:t>
            </a:r>
            <a:r>
              <a:rPr lang="uz-Cyrl-UZ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</a:t>
            </a:r>
            <a:r>
              <a:rPr lang="uz-Cyrl-UZ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Обод </a:t>
            </a:r>
            <a:r>
              <a:rPr lang="ru-RU" sz="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хонадон</a:t>
            </a:r>
            <a:r>
              <a:rPr lang="uz-Cyrl-UZ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</a:t>
            </a:r>
            <a:r>
              <a:rPr lang="uz-Cyrl-UZ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Обод </a:t>
            </a:r>
            <a:r>
              <a:rPr lang="uz-Cyrl-UZ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кўча”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дастурлари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доирасида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жами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та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хонадонни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қайта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таъмирлаш</a:t>
            </a:r>
            <a:r>
              <a:rPr lang="ru-RU" sz="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</p:txBody>
      </p:sp>
      <p:grpSp>
        <p:nvGrpSpPr>
          <p:cNvPr id="73" name="Группа 72"/>
          <p:cNvGrpSpPr/>
          <p:nvPr/>
        </p:nvGrpSpPr>
        <p:grpSpPr>
          <a:xfrm>
            <a:off x="2294687" y="4663991"/>
            <a:ext cx="2215586" cy="688096"/>
            <a:chOff x="2303217" y="4794568"/>
            <a:chExt cx="2215586" cy="688096"/>
          </a:xfrm>
        </p:grpSpPr>
        <p:sp>
          <p:nvSpPr>
            <p:cNvPr id="442" name="Прямоугольник 441">
              <a:extLst>
                <a:ext uri="{FF2B5EF4-FFF2-40B4-BE49-F238E27FC236}">
                  <a16:creationId xmlns:a16="http://schemas.microsoft.com/office/drawing/2014/main" id="{6DE9BE0D-93B7-4B8C-B0B4-618D12E5B711}"/>
                </a:ext>
              </a:extLst>
            </p:cNvPr>
            <p:cNvSpPr/>
            <p:nvPr/>
          </p:nvSpPr>
          <p:spPr>
            <a:xfrm>
              <a:off x="2323632" y="4794568"/>
              <a:ext cx="2177291" cy="68809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4" name="Прямоугольник 443">
              <a:extLst>
                <a:ext uri="{FF2B5EF4-FFF2-40B4-BE49-F238E27FC236}">
                  <a16:creationId xmlns:a16="http://schemas.microsoft.com/office/drawing/2014/main" id="{EFE1769B-DC4C-45EE-8CED-8CC673A3E7E5}"/>
                </a:ext>
              </a:extLst>
            </p:cNvPr>
            <p:cNvSpPr/>
            <p:nvPr/>
          </p:nvSpPr>
          <p:spPr>
            <a:xfrm>
              <a:off x="2303217" y="4818144"/>
              <a:ext cx="2152409" cy="2213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uz-Cyrl-UZ" sz="9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СОЛИК</a:t>
              </a:r>
              <a:r>
                <a:rPr kumimoji="0" lang="uz-Cyrl-UZ" sz="900" b="1" i="0" u="none" strike="noStrike" kern="1200" cap="none" spc="0" normalizeH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ТУШУМИ</a:t>
              </a:r>
              <a:endParaRPr kumimoji="0" lang="uz-Cyrl-UZ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445" name="Picture 2">
              <a:extLst>
                <a:ext uri="{FF2B5EF4-FFF2-40B4-BE49-F238E27FC236}">
                  <a16:creationId xmlns:a16="http://schemas.microsoft.com/office/drawing/2014/main" id="{90FAE492-574D-4D10-B8BC-FA8F1B215CE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421463" y="4989935"/>
              <a:ext cx="404283" cy="3300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46" name="Прямоугольник 445">
              <a:extLst>
                <a:ext uri="{FF2B5EF4-FFF2-40B4-BE49-F238E27FC236}">
                  <a16:creationId xmlns:a16="http://schemas.microsoft.com/office/drawing/2014/main" id="{7D4F1C19-4756-4112-80B2-8F48643A519E}"/>
                </a:ext>
              </a:extLst>
            </p:cNvPr>
            <p:cNvSpPr/>
            <p:nvPr/>
          </p:nvSpPr>
          <p:spPr>
            <a:xfrm>
              <a:off x="2648020" y="4984399"/>
              <a:ext cx="187078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 </a:t>
              </a: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1.2</a:t>
              </a:r>
              <a:r>
                <a:rPr kumimoji="0" lang="ru-RU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ru-RU" sz="9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МЛРД. СЎМ.</a:t>
              </a:r>
              <a:endPara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448" name="Скругленный прямоугольник 74">
            <a:extLst>
              <a:ext uri="{FF2B5EF4-FFF2-40B4-BE49-F238E27FC236}">
                <a16:creationId xmlns:a16="http://schemas.microsoft.com/office/drawing/2014/main" id="{5E13E4EA-7270-46BD-AE65-0F805B0070B8}"/>
              </a:ext>
            </a:extLst>
          </p:cNvPr>
          <p:cNvSpPr/>
          <p:nvPr/>
        </p:nvSpPr>
        <p:spPr>
          <a:xfrm>
            <a:off x="7833728" y="4018392"/>
            <a:ext cx="2874427" cy="270245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100" b="1" dirty="0" smtClean="0">
                <a:solidFill>
                  <a:schemeClr val="accent5">
                    <a:lumMod val="50000"/>
                  </a:schemeClr>
                </a:solidFill>
                <a:ea typeface="Verdana" panose="020B0604030504040204" pitchFamily="34" charset="0"/>
                <a:cs typeface="Arial" panose="020B0604020202020204" pitchFamily="34" charset="0"/>
              </a:rPr>
              <a:t>Умумий ўрта таълим мактаби</a:t>
            </a:r>
            <a:endParaRPr lang="uz-Cyrl-UZ" sz="700" b="1" dirty="0">
              <a:solidFill>
                <a:schemeClr val="accent5">
                  <a:lumMod val="50000"/>
                </a:schemeClr>
              </a:solidFill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49" name="Скругленный прямоугольник 74">
            <a:extLst>
              <a:ext uri="{FF2B5EF4-FFF2-40B4-BE49-F238E27FC236}">
                <a16:creationId xmlns:a16="http://schemas.microsoft.com/office/drawing/2014/main" id="{5E13E4EA-7270-46BD-AE65-0F805B0070B8}"/>
              </a:ext>
            </a:extLst>
          </p:cNvPr>
          <p:cNvSpPr/>
          <p:nvPr/>
        </p:nvSpPr>
        <p:spPr>
          <a:xfrm>
            <a:off x="812804" y="5413554"/>
            <a:ext cx="3331741" cy="202648"/>
          </a:xfrm>
          <a:prstGeom prst="roundRect">
            <a:avLst/>
          </a:prstGeom>
          <a:solidFill>
            <a:srgbClr val="2F559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uz-Cyrl-UZ" sz="1050" b="1" dirty="0">
                <a:solidFill>
                  <a:schemeClr val="bg1"/>
                </a:solidFill>
                <a:ea typeface="Verdana" panose="020B0604030504040204" pitchFamily="34" charset="0"/>
                <a:cs typeface="Arial" panose="020B0604020202020204" pitchFamily="34" charset="0"/>
              </a:rPr>
              <a:t>ЭРИШИЛАДИГАН НАТИЖАЛАР</a:t>
            </a:r>
            <a:endParaRPr lang="ru-RU" sz="1050" b="1" dirty="0">
              <a:solidFill>
                <a:schemeClr val="bg1"/>
              </a:solidFill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450" name="Рисунок 43">
            <a:extLst>
              <a:ext uri="{FF2B5EF4-FFF2-40B4-BE49-F238E27FC236}">
                <a16:creationId xmlns:a16="http://schemas.microsoft.com/office/drawing/2014/main" id="{309A40CA-EFCF-4561-85D8-6044D80A23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467" y="1996537"/>
            <a:ext cx="356298" cy="356299"/>
          </a:xfrm>
          <a:prstGeom prst="rect">
            <a:avLst/>
          </a:prstGeom>
        </p:spPr>
      </p:pic>
      <p:pic>
        <p:nvPicPr>
          <p:cNvPr id="463" name="Рисунок 462">
            <a:extLst>
              <a:ext uri="{FF2B5EF4-FFF2-40B4-BE49-F238E27FC236}">
                <a16:creationId xmlns:a16="http://schemas.microsoft.com/office/drawing/2014/main" id="{0CEE3A53-B9F2-4A32-9274-C4B856E8EBE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3552" y="1988603"/>
            <a:ext cx="470593" cy="471242"/>
          </a:xfrm>
          <a:prstGeom prst="rect">
            <a:avLst/>
          </a:prstGeom>
        </p:spPr>
      </p:pic>
      <p:pic>
        <p:nvPicPr>
          <p:cNvPr id="465" name="Рисунок 464">
            <a:extLst>
              <a:ext uri="{FF2B5EF4-FFF2-40B4-BE49-F238E27FC236}">
                <a16:creationId xmlns:a16="http://schemas.microsoft.com/office/drawing/2014/main" id="{309A8DB5-D415-4CC6-A93E-DACBBC57E30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855" y="4083927"/>
            <a:ext cx="446568" cy="446568"/>
          </a:xfrm>
          <a:prstGeom prst="rect">
            <a:avLst/>
          </a:prstGeom>
        </p:spPr>
      </p:pic>
      <p:pic>
        <p:nvPicPr>
          <p:cNvPr id="467" name="Рисунок 466">
            <a:extLst>
              <a:ext uri="{FF2B5EF4-FFF2-40B4-BE49-F238E27FC236}">
                <a16:creationId xmlns:a16="http://schemas.microsoft.com/office/drawing/2014/main" id="{C10CC9C7-767E-4E03-9704-552448A5AE3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38" y="4078995"/>
            <a:ext cx="366948" cy="37740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0484" y="4561785"/>
            <a:ext cx="1262051" cy="7099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5" name="Прямоугольник 124">
            <a:extLst>
              <a:ext uri="{FF2B5EF4-FFF2-40B4-BE49-F238E27FC236}">
                <a16:creationId xmlns:a16="http://schemas.microsoft.com/office/drawing/2014/main" id="{C25E7A50-2DBD-40CC-AA9A-28D94274EBDB}"/>
              </a:ext>
            </a:extLst>
          </p:cNvPr>
          <p:cNvSpPr/>
          <p:nvPr/>
        </p:nvSpPr>
        <p:spPr>
          <a:xfrm>
            <a:off x="4530887" y="4941604"/>
            <a:ext cx="3133072" cy="1916396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534244" y="4811424"/>
            <a:ext cx="304494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z-Cyrl-UZ" sz="900" b="1" dirty="0" smtClean="0"/>
          </a:p>
          <a:p>
            <a:r>
              <a:rPr lang="uz-Cyrl-UZ" sz="900" b="1" dirty="0" smtClean="0"/>
              <a:t>Яратиладиган </a:t>
            </a:r>
            <a:r>
              <a:rPr lang="uz-Cyrl-UZ" sz="900" b="1" dirty="0"/>
              <a:t>иш ўрни         	</a:t>
            </a:r>
            <a:r>
              <a:rPr lang="uz-Cyrl-UZ" sz="900" b="1" dirty="0">
                <a:solidFill>
                  <a:srgbClr val="FF0000"/>
                </a:solidFill>
              </a:rPr>
              <a:t>102</a:t>
            </a:r>
            <a:r>
              <a:rPr lang="uz-Cyrl-UZ" sz="900" b="1" dirty="0"/>
              <a:t/>
            </a:r>
            <a:br>
              <a:rPr lang="uz-Cyrl-UZ" sz="900" b="1" dirty="0"/>
            </a:br>
            <a:r>
              <a:rPr lang="uz-Cyrl-UZ" sz="900" b="1" dirty="0"/>
              <a:t>Ажратиладиган ер майдони                 </a:t>
            </a:r>
            <a:r>
              <a:rPr lang="uz-Cyrl-UZ" sz="900" b="1" dirty="0" smtClean="0">
                <a:solidFill>
                  <a:srgbClr val="FF0000"/>
                </a:solidFill>
              </a:rPr>
              <a:t>12,2 </a:t>
            </a:r>
            <a:r>
              <a:rPr lang="uz-Cyrl-UZ" sz="900" b="1" dirty="0">
                <a:solidFill>
                  <a:srgbClr val="FF0000"/>
                </a:solidFill>
              </a:rPr>
              <a:t>Га</a:t>
            </a:r>
            <a:endParaRPr lang="ru-RU" sz="900" b="1" dirty="0">
              <a:solidFill>
                <a:srgbClr val="FF0000"/>
              </a:solidFill>
            </a:endParaRPr>
          </a:p>
          <a:p>
            <a:r>
              <a:rPr lang="uz-Cyrl-UZ" sz="900" b="1" dirty="0"/>
              <a:t>Янгиланадиган трансформатор	 </a:t>
            </a:r>
            <a:r>
              <a:rPr lang="uz-Cyrl-UZ" sz="900" b="1" dirty="0">
                <a:solidFill>
                  <a:srgbClr val="FF0000"/>
                </a:solidFill>
              </a:rPr>
              <a:t>1</a:t>
            </a:r>
            <a:endParaRPr lang="ru-RU" sz="900" b="1" dirty="0">
              <a:solidFill>
                <a:srgbClr val="FF0000"/>
              </a:solidFill>
            </a:endParaRPr>
          </a:p>
          <a:p>
            <a:r>
              <a:rPr lang="uz-Cyrl-UZ" sz="900" b="1" dirty="0" smtClean="0"/>
              <a:t>Ўрнатиладиган симёғочлар	</a:t>
            </a:r>
            <a:r>
              <a:rPr lang="ru-RU" sz="900" b="1" dirty="0" smtClean="0">
                <a:solidFill>
                  <a:srgbClr val="FF0000"/>
                </a:solidFill>
              </a:rPr>
              <a:t>40</a:t>
            </a:r>
          </a:p>
          <a:p>
            <a:r>
              <a:rPr lang="uz-Cyrl-UZ" sz="900" b="1" dirty="0" smtClean="0"/>
              <a:t>Ўрнатиладиган тунги чироқлар	</a:t>
            </a:r>
            <a:r>
              <a:rPr lang="ru-RU" sz="900" b="1" dirty="0" smtClean="0">
                <a:solidFill>
                  <a:srgbClr val="FF0000"/>
                </a:solidFill>
              </a:rPr>
              <a:t>40  </a:t>
            </a:r>
          </a:p>
          <a:p>
            <a:r>
              <a:rPr lang="ru-RU" sz="900" b="1" dirty="0" err="1" smtClean="0"/>
              <a:t>Таъмирланадиган</a:t>
            </a:r>
            <a:r>
              <a:rPr lang="ru-RU" sz="900" b="1" dirty="0" smtClean="0"/>
              <a:t> </a:t>
            </a:r>
            <a:r>
              <a:rPr lang="ru-RU" sz="900" b="1" dirty="0" err="1" smtClean="0"/>
              <a:t>йўллар</a:t>
            </a:r>
            <a:r>
              <a:rPr lang="ru-RU" sz="900" b="1" dirty="0" smtClean="0"/>
              <a:t>	</a:t>
            </a:r>
            <a:r>
              <a:rPr lang="ru-RU" sz="900" b="1" dirty="0" smtClean="0">
                <a:solidFill>
                  <a:srgbClr val="FF0000"/>
                </a:solidFill>
              </a:rPr>
              <a:t>2,1 км</a:t>
            </a:r>
          </a:p>
          <a:p>
            <a:r>
              <a:rPr lang="ru-RU" sz="900" b="1" dirty="0" err="1" smtClean="0"/>
              <a:t>Ўтказиладиган</a:t>
            </a:r>
            <a:r>
              <a:rPr lang="ru-RU" sz="900" b="1" dirty="0" smtClean="0"/>
              <a:t> </a:t>
            </a:r>
            <a:r>
              <a:rPr lang="ru-RU" sz="900" b="1" dirty="0" err="1" smtClean="0"/>
              <a:t>тўйлар</a:t>
            </a:r>
            <a:r>
              <a:rPr lang="ru-RU" sz="900" b="1" dirty="0" smtClean="0"/>
              <a:t>	</a:t>
            </a:r>
            <a:r>
              <a:rPr lang="ru-RU" sz="900" b="1" dirty="0" smtClean="0">
                <a:solidFill>
                  <a:srgbClr val="FF0000"/>
                </a:solidFill>
              </a:rPr>
              <a:t>30</a:t>
            </a:r>
            <a:endParaRPr lang="ru-RU" sz="900" b="1" dirty="0">
              <a:solidFill>
                <a:srgbClr val="FF0000"/>
              </a:solidFill>
            </a:endParaRPr>
          </a:p>
          <a:p>
            <a:r>
              <a:rPr lang="ru-RU" sz="900" b="1" dirty="0" err="1"/>
              <a:t>Кўрсатиладиган</a:t>
            </a:r>
            <a:r>
              <a:rPr lang="ru-RU" sz="900" b="1" dirty="0"/>
              <a:t> </a:t>
            </a:r>
            <a:r>
              <a:rPr lang="ru-RU" sz="900" b="1" dirty="0" err="1"/>
              <a:t>моддий</a:t>
            </a:r>
            <a:r>
              <a:rPr lang="ru-RU" sz="900" b="1" dirty="0"/>
              <a:t> </a:t>
            </a:r>
            <a:r>
              <a:rPr lang="ru-RU" sz="900" b="1" dirty="0" err="1"/>
              <a:t>ёрдам</a:t>
            </a:r>
            <a:r>
              <a:rPr lang="ru-RU" sz="900" b="1" dirty="0"/>
              <a:t>	</a:t>
            </a:r>
            <a:r>
              <a:rPr lang="ru-RU" sz="900" b="1" dirty="0">
                <a:solidFill>
                  <a:srgbClr val="FF0000"/>
                </a:solidFill>
              </a:rPr>
              <a:t>132</a:t>
            </a:r>
          </a:p>
          <a:p>
            <a:r>
              <a:rPr lang="ru-RU" sz="900" b="1" dirty="0" err="1"/>
              <a:t>Берилган</a:t>
            </a:r>
            <a:r>
              <a:rPr lang="ru-RU" sz="900" b="1" dirty="0"/>
              <a:t> </a:t>
            </a:r>
            <a:r>
              <a:rPr lang="ru-RU" sz="900" b="1" dirty="0" err="1"/>
              <a:t>озиқ-овкат</a:t>
            </a:r>
            <a:r>
              <a:rPr lang="ru-RU" sz="900" b="1" dirty="0"/>
              <a:t> </a:t>
            </a:r>
            <a:r>
              <a:rPr lang="ru-RU" sz="900" b="1" dirty="0" err="1"/>
              <a:t>маҳсулотлари</a:t>
            </a:r>
            <a:r>
              <a:rPr lang="ru-RU" sz="900" b="1" dirty="0"/>
              <a:t>	</a:t>
            </a:r>
            <a:r>
              <a:rPr lang="ru-RU" sz="900" b="1" dirty="0" smtClean="0"/>
              <a:t> </a:t>
            </a:r>
            <a:r>
              <a:rPr lang="ru-RU" sz="900" b="1" dirty="0" smtClean="0">
                <a:solidFill>
                  <a:srgbClr val="FF0000"/>
                </a:solidFill>
              </a:rPr>
              <a:t>202</a:t>
            </a:r>
            <a:endParaRPr lang="ru-RU" sz="900" b="1" dirty="0">
              <a:solidFill>
                <a:srgbClr val="FF0000"/>
              </a:solidFill>
            </a:endParaRPr>
          </a:p>
          <a:p>
            <a:r>
              <a:rPr lang="ru-RU" sz="900" b="1" dirty="0" err="1"/>
              <a:t>Кексаларни</a:t>
            </a:r>
            <a:r>
              <a:rPr lang="ru-RU" sz="900" b="1" dirty="0"/>
              <a:t> </a:t>
            </a:r>
            <a:r>
              <a:rPr lang="ru-RU" sz="900" b="1" dirty="0" err="1"/>
              <a:t>саёҳатга</a:t>
            </a:r>
            <a:r>
              <a:rPr lang="ru-RU" sz="900" b="1" dirty="0"/>
              <a:t> </a:t>
            </a:r>
            <a:r>
              <a:rPr lang="ru-RU" sz="900" b="1" dirty="0" err="1"/>
              <a:t>юбориш</a:t>
            </a:r>
            <a:r>
              <a:rPr lang="ru-RU" sz="900" b="1" dirty="0"/>
              <a:t>	</a:t>
            </a:r>
            <a:r>
              <a:rPr lang="ru-RU" sz="900" b="1" dirty="0" smtClean="0"/>
              <a:t> </a:t>
            </a:r>
            <a:r>
              <a:rPr lang="ru-RU" sz="900" b="1" dirty="0" smtClean="0">
                <a:solidFill>
                  <a:srgbClr val="FF0000"/>
                </a:solidFill>
              </a:rPr>
              <a:t>12 </a:t>
            </a:r>
          </a:p>
          <a:p>
            <a:r>
              <a:rPr lang="uz-Cyrl-UZ" sz="900" b="1" dirty="0"/>
              <a:t>Қўшимча равишда суюлтирилган газ балон </a:t>
            </a:r>
            <a:r>
              <a:rPr lang="uz-Cyrl-UZ" sz="900" b="1" dirty="0" smtClean="0"/>
              <a:t> </a:t>
            </a:r>
            <a:r>
              <a:rPr lang="uz-Cyrl-UZ" sz="900" b="1" dirty="0" smtClean="0">
                <a:solidFill>
                  <a:srgbClr val="FF0000"/>
                </a:solidFill>
              </a:rPr>
              <a:t>23 дона </a:t>
            </a:r>
          </a:p>
          <a:p>
            <a:r>
              <a:rPr lang="uz-Cyrl-UZ" sz="900" b="1" dirty="0"/>
              <a:t>Ишлаб чиқариш корхона ташкил </a:t>
            </a:r>
            <a:r>
              <a:rPr lang="uz-Cyrl-UZ" sz="900" b="1" dirty="0" smtClean="0"/>
              <a:t>қилиш  </a:t>
            </a:r>
            <a:r>
              <a:rPr lang="uz-Cyrl-UZ" sz="900" b="1" dirty="0" smtClean="0">
                <a:solidFill>
                  <a:srgbClr val="FF0000"/>
                </a:solidFill>
              </a:rPr>
              <a:t>6 та</a:t>
            </a:r>
            <a:endParaRPr lang="ru-RU" sz="900" b="1" dirty="0">
              <a:solidFill>
                <a:srgbClr val="FF0000"/>
              </a:solidFill>
            </a:endParaRPr>
          </a:p>
          <a:p>
            <a:r>
              <a:rPr lang="uz-Cyrl-UZ" sz="900" b="1" dirty="0"/>
              <a:t>Видеокузатув </a:t>
            </a:r>
            <a:r>
              <a:rPr lang="uz-Cyrl-UZ" sz="900" b="1" dirty="0" smtClean="0"/>
              <a:t>мосламалари</a:t>
            </a:r>
            <a:r>
              <a:rPr lang="uz-Cyrl-UZ" sz="900" b="1" dirty="0"/>
              <a:t> </a:t>
            </a:r>
            <a:r>
              <a:rPr lang="uz-Cyrl-UZ" sz="900" b="1" dirty="0" smtClean="0"/>
              <a:t>                </a:t>
            </a:r>
            <a:r>
              <a:rPr lang="uz-Cyrl-UZ" sz="900" b="1" dirty="0" smtClean="0">
                <a:solidFill>
                  <a:srgbClr val="FF0000"/>
                </a:solidFill>
              </a:rPr>
              <a:t>26 </a:t>
            </a:r>
            <a:r>
              <a:rPr lang="uz-Cyrl-UZ" sz="900" b="1" dirty="0" smtClean="0">
                <a:solidFill>
                  <a:srgbClr val="FF0000"/>
                </a:solidFill>
              </a:rPr>
              <a:t>дона</a:t>
            </a:r>
            <a:endParaRPr lang="ru-RU" sz="900" b="1" dirty="0">
              <a:solidFill>
                <a:srgbClr val="FF0000"/>
              </a:solidFill>
            </a:endParaRPr>
          </a:p>
          <a:p>
            <a:endParaRPr lang="uz-Cyrl-UZ" sz="900" b="1" dirty="0"/>
          </a:p>
          <a:p>
            <a:endParaRPr lang="ru-RU" sz="900" b="1" dirty="0">
              <a:solidFill>
                <a:srgbClr val="FF0000"/>
              </a:solidFill>
            </a:endParaRPr>
          </a:p>
          <a:p>
            <a:endParaRPr lang="ru-RU" sz="900" b="1" dirty="0">
              <a:solidFill>
                <a:srgbClr val="FF0000"/>
              </a:solidFill>
            </a:endParaRPr>
          </a:p>
        </p:txBody>
      </p:sp>
      <p:sp>
        <p:nvSpPr>
          <p:cNvPr id="127" name="Скругленный прямоугольник 126">
            <a:extLst>
              <a:ext uri="{FF2B5EF4-FFF2-40B4-BE49-F238E27FC236}">
                <a16:creationId xmlns:a16="http://schemas.microsoft.com/office/drawing/2014/main" id="{74121704-0D62-4B44-BC3B-CE8DD1C34982}"/>
              </a:ext>
            </a:extLst>
          </p:cNvPr>
          <p:cNvSpPr/>
          <p:nvPr/>
        </p:nvSpPr>
        <p:spPr>
          <a:xfrm>
            <a:off x="4544927" y="4577376"/>
            <a:ext cx="3127020" cy="291641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 </a:t>
            </a:r>
            <a:r>
              <a:rPr lang="uz-Cyrl-UZ" sz="1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йилда талаб </a:t>
            </a:r>
            <a:r>
              <a:rPr lang="uz-Cyrl-UZ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этиладиган </a:t>
            </a:r>
            <a:r>
              <a:rPr lang="uz-Cyrl-UZ" sz="1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инфратузилмалар</a:t>
            </a:r>
            <a:endParaRPr lang="ru-RU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771458" y="1692689"/>
            <a:ext cx="33385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uz-Cyrl-UZ" sz="1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Оилавий тадбиркорликни ривожлантириш ҳисобига</a:t>
            </a:r>
            <a:endParaRPr lang="ru-RU" sz="1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992458" y="2976714"/>
            <a:ext cx="8435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uz-Cyrl-UZ" sz="11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65</a:t>
            </a:r>
            <a:r>
              <a:rPr lang="uz-Cyrl-UZ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sz="1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979617" y="2024165"/>
            <a:ext cx="28708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uz-Cyrl-UZ" sz="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Мавжуд бўш </a:t>
            </a:r>
            <a:r>
              <a:rPr lang="uz-Cyrl-UZ" sz="9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(вакант)</a:t>
            </a:r>
            <a:r>
              <a:rPr lang="uz-Cyrl-UZ" sz="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иш ўринларига ишга жойлаштириш</a:t>
            </a:r>
            <a:endParaRPr lang="ru-RU" sz="9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1059768" y="2001875"/>
            <a:ext cx="83708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uz-Cyrl-UZ" sz="105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42</a:t>
            </a:r>
            <a:r>
              <a:rPr lang="uz-Cyrl-UZ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sz="1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862407" y="2399744"/>
            <a:ext cx="28941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 </a:t>
            </a:r>
            <a:r>
              <a:rPr lang="ru-RU" sz="9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йилда</a:t>
            </a:r>
            <a:r>
              <a:rPr lang="ru-RU" sz="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 </a:t>
            </a:r>
            <a:r>
              <a:rPr lang="ru-RU" sz="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 </a:t>
            </a:r>
            <a:r>
              <a:rPr lang="ru-RU" sz="9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янги</a:t>
            </a:r>
            <a:r>
              <a:rPr lang="ru-RU" sz="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9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лойиҳаларни</a:t>
            </a:r>
            <a:r>
              <a:rPr lang="ru-RU" sz="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9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ишга</a:t>
            </a:r>
            <a:r>
              <a:rPr lang="ru-RU" sz="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9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тушириш</a:t>
            </a:r>
            <a:r>
              <a:rPr lang="ru-RU" sz="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9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ҳисобига</a:t>
            </a:r>
            <a:endParaRPr lang="ru-RU" sz="9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0933887" y="2290364"/>
            <a:ext cx="112624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uz-Cyrl-UZ" sz="9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71 </a:t>
            </a:r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 </a:t>
            </a:r>
            <a:r>
              <a:rPr lang="uz-Cyrl-UZ" sz="900" b="1" dirty="0">
                <a:solidFill>
                  <a:srgbClr val="0021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янги иш ўринлари </a:t>
            </a:r>
            <a:r>
              <a:rPr lang="uz-Cyrl-UZ" sz="900" b="1" dirty="0" smtClean="0">
                <a:solidFill>
                  <a:srgbClr val="0021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яратиш</a:t>
            </a:r>
            <a:endParaRPr lang="ru-RU" sz="900" b="1" dirty="0">
              <a:solidFill>
                <a:srgbClr val="00216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209663" y="2810971"/>
            <a:ext cx="229334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Субсидия ажратиш</a:t>
            </a:r>
            <a:endParaRPr lang="ru-RU" sz="11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0956402" y="2711259"/>
            <a:ext cx="9706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9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</a:p>
          <a:p>
            <a:pPr algn="ctr"/>
            <a:r>
              <a:rPr lang="uz-Cyrl-UZ" sz="9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 </a:t>
            </a:r>
            <a:r>
              <a:rPr lang="uz-Cyrl-UZ" sz="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млн.сўм</a:t>
            </a:r>
            <a:endParaRPr lang="ru-RU" sz="9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935666" y="3353658"/>
            <a:ext cx="276014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Яратиладиган иш ўринлари сони:</a:t>
            </a:r>
            <a:endParaRPr lang="ru-RU" sz="11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8313989" y="3029572"/>
            <a:ext cx="173554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Ўзини-ўзи банд қилиш</a:t>
            </a:r>
            <a:b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11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10972060" y="328493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uz-Cyrl-UZ" sz="1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230</a:t>
            </a:r>
            <a:r>
              <a:rPr lang="uz-Cyrl-UZ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" name="Скругленный прямоугольник 74">
            <a:extLst>
              <a:ext uri="{FF2B5EF4-FFF2-40B4-BE49-F238E27FC236}">
                <a16:creationId xmlns:a16="http://schemas.microsoft.com/office/drawing/2014/main" id="{5E13E4EA-7270-46BD-AE65-0F805B0070B8}"/>
              </a:ext>
            </a:extLst>
          </p:cNvPr>
          <p:cNvSpPr/>
          <p:nvPr/>
        </p:nvSpPr>
        <p:spPr>
          <a:xfrm>
            <a:off x="7812432" y="5350497"/>
            <a:ext cx="4303886" cy="487430"/>
          </a:xfrm>
          <a:prstGeom prst="roundRect">
            <a:avLst/>
          </a:prstGeom>
          <a:solidFill>
            <a:srgbClr val="2F559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uz-Cyrl-UZ" sz="1000" b="1" dirty="0" smtClean="0">
                <a:solidFill>
                  <a:schemeClr val="bg1"/>
                </a:solidFill>
                <a:latin typeface="_Times" pitchFamily="34" charset="0"/>
              </a:rPr>
              <a:t>2024 ЙИЛДА ЁШЛАР </a:t>
            </a:r>
            <a:r>
              <a:rPr lang="uz-Cyrl-UZ" sz="1000" b="1" dirty="0">
                <a:solidFill>
                  <a:schemeClr val="bg1"/>
                </a:solidFill>
                <a:latin typeface="_Times" pitchFamily="34" charset="0"/>
              </a:rPr>
              <a:t>ДАСТУРИ ДОИРАСИДА АМАЛГА ОШИРИЛАДИГАН ЛОЙИҲАЛАР</a:t>
            </a:r>
            <a:endParaRPr lang="ru-RU" sz="1000" b="1" dirty="0">
              <a:solidFill>
                <a:schemeClr val="bg1"/>
              </a:solidFill>
              <a:latin typeface="_Times" pitchFamily="34" charset="0"/>
            </a:endParaRPr>
          </a:p>
        </p:txBody>
      </p:sp>
      <p:sp>
        <p:nvSpPr>
          <p:cNvPr id="145" name="Пятиугольник 144"/>
          <p:cNvSpPr/>
          <p:nvPr/>
        </p:nvSpPr>
        <p:spPr>
          <a:xfrm>
            <a:off x="7742747" y="5861964"/>
            <a:ext cx="1398064" cy="200781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21763" tIns="10881" rIns="21763" bIns="10881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z-Cyrl-UZ" sz="1200" b="1" spc="1" dirty="0">
                <a:solidFill>
                  <a:srgbClr val="FF0000"/>
                </a:solidFill>
                <a:latin typeface="_Times" pitchFamily="34" charset="0"/>
                <a:cs typeface="Arial" panose="020B0604020202020204" pitchFamily="34" charset="0"/>
              </a:rPr>
              <a:t>1-йўналиш</a:t>
            </a:r>
            <a:endParaRPr lang="ru-RU" sz="1200" b="1" spc="1" dirty="0">
              <a:solidFill>
                <a:srgbClr val="FF0000"/>
              </a:solidFill>
              <a:latin typeface="_Times" pitchFamily="34" charset="0"/>
              <a:cs typeface="Arial" panose="020B0604020202020204" pitchFamily="34" charset="0"/>
            </a:endParaRPr>
          </a:p>
        </p:txBody>
      </p:sp>
      <p:sp>
        <p:nvSpPr>
          <p:cNvPr id="146" name="Пятиугольник 145"/>
          <p:cNvSpPr/>
          <p:nvPr/>
        </p:nvSpPr>
        <p:spPr>
          <a:xfrm>
            <a:off x="7751307" y="6105066"/>
            <a:ext cx="1401625" cy="203432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21763" tIns="10881" rIns="21763" bIns="10881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z-Cyrl-UZ" sz="1200" b="1" spc="1" dirty="0" smtClean="0">
                <a:solidFill>
                  <a:srgbClr val="FF0000"/>
                </a:solidFill>
                <a:latin typeface="_Times" pitchFamily="34" charset="0"/>
                <a:cs typeface="Arial" panose="020B0604020202020204" pitchFamily="34" charset="0"/>
              </a:rPr>
              <a:t>2-йўналиш</a:t>
            </a:r>
            <a:endParaRPr lang="ru-RU" sz="1600" b="1" spc="1" dirty="0">
              <a:solidFill>
                <a:srgbClr val="FF0000"/>
              </a:solidFill>
              <a:latin typeface="_Times" pitchFamily="34" charset="0"/>
              <a:cs typeface="Arial" panose="020B0604020202020204" pitchFamily="34" charset="0"/>
            </a:endParaRPr>
          </a:p>
        </p:txBody>
      </p:sp>
      <p:sp>
        <p:nvSpPr>
          <p:cNvPr id="147" name="Пятиугольник 146"/>
          <p:cNvSpPr/>
          <p:nvPr/>
        </p:nvSpPr>
        <p:spPr>
          <a:xfrm>
            <a:off x="7755871" y="6345534"/>
            <a:ext cx="1425890" cy="412332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21763" tIns="10881" rIns="21763" bIns="10881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z-Cyrl-UZ" sz="1200" b="1" spc="1" dirty="0" smtClean="0">
                <a:solidFill>
                  <a:srgbClr val="FF0000"/>
                </a:solidFill>
                <a:latin typeface="_Times" pitchFamily="34" charset="0"/>
                <a:cs typeface="Arial" panose="020B0604020202020204" pitchFamily="34" charset="0"/>
              </a:rPr>
              <a:t>3-йўналиш</a:t>
            </a:r>
            <a:endParaRPr lang="ru-RU" sz="1600" b="1" spc="1" dirty="0">
              <a:solidFill>
                <a:srgbClr val="FF0000"/>
              </a:solidFill>
              <a:latin typeface="_Times" pitchFamily="34" charset="0"/>
              <a:cs typeface="Arial" panose="020B0604020202020204" pitchFamily="34" charset="0"/>
            </a:endParaRPr>
          </a:p>
        </p:txBody>
      </p:sp>
      <p:sp>
        <p:nvSpPr>
          <p:cNvPr id="148" name="Нашивка 113"/>
          <p:cNvSpPr/>
          <p:nvPr/>
        </p:nvSpPr>
        <p:spPr>
          <a:xfrm>
            <a:off x="9251706" y="5846916"/>
            <a:ext cx="2846144" cy="210984"/>
          </a:xfrm>
          <a:prstGeom prst="chevron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21763" tIns="10881" rIns="21763" bIns="10881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z-Cyrl-UZ" sz="600" b="1" dirty="0" smtClean="0">
                <a:solidFill>
                  <a:srgbClr val="002060"/>
                </a:solidFill>
                <a:latin typeface="_Times" pitchFamily="34" charset="0"/>
                <a:ea typeface="Calibri" panose="020F0502020204030204" pitchFamily="34" charset="0"/>
                <a:cs typeface="Arial" panose="020B0604020202020204" pitchFamily="34" charset="0"/>
              </a:rPr>
              <a:t>2024 </a:t>
            </a:r>
            <a:r>
              <a:rPr lang="uz-Cyrl-UZ" sz="600" b="1" dirty="0">
                <a:solidFill>
                  <a:srgbClr val="002060"/>
                </a:solidFill>
                <a:latin typeface="_Times" pitchFamily="34" charset="0"/>
                <a:ea typeface="Calibri" panose="020F0502020204030204" pitchFamily="34" charset="0"/>
                <a:cs typeface="Arial" panose="020B0604020202020204" pitchFamily="34" charset="0"/>
              </a:rPr>
              <a:t>йилда </a:t>
            </a:r>
            <a:r>
              <a:rPr lang="uz-Cyrl-UZ" sz="600" b="1" dirty="0">
                <a:solidFill>
                  <a:srgbClr val="C00000"/>
                </a:solidFill>
                <a:latin typeface="_Times" pitchFamily="34" charset="0"/>
                <a:ea typeface="Calibri" panose="020F0502020204030204" pitchFamily="34" charset="0"/>
                <a:cs typeface="Arial" panose="020B0604020202020204" pitchFamily="34" charset="0"/>
              </a:rPr>
              <a:t>1 </a:t>
            </a:r>
            <a:r>
              <a:rPr lang="uz-Cyrl-UZ" sz="600" b="1" dirty="0" smtClean="0">
                <a:solidFill>
                  <a:srgbClr val="C00000"/>
                </a:solidFill>
                <a:latin typeface="_Times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та  </a:t>
            </a:r>
            <a:r>
              <a:rPr lang="uz-Cyrl-UZ" sz="600" b="1" dirty="0">
                <a:solidFill>
                  <a:srgbClr val="002060"/>
                </a:solidFill>
                <a:latin typeface="_Times" pitchFamily="34" charset="0"/>
                <a:ea typeface="Calibri" panose="020F0502020204030204" pitchFamily="34" charset="0"/>
                <a:cs typeface="Arial" panose="020B0604020202020204" pitchFamily="34" charset="0"/>
              </a:rPr>
              <a:t>ёшлар объектлари барпо этилади ва улар учун ҳизмат қилади. </a:t>
            </a:r>
            <a:endParaRPr lang="ru-RU" sz="600" b="1" dirty="0">
              <a:solidFill>
                <a:srgbClr val="002060"/>
              </a:solidFill>
              <a:latin typeface="_Times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50" name="Нашивка 115"/>
          <p:cNvSpPr/>
          <p:nvPr/>
        </p:nvSpPr>
        <p:spPr>
          <a:xfrm>
            <a:off x="9220201" y="6345534"/>
            <a:ext cx="2877650" cy="442054"/>
          </a:xfrm>
          <a:prstGeom prst="chevron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21763" tIns="10881" rIns="21763" bIns="10881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z-Cyrl-UZ" sz="600" b="1" dirty="0" smtClean="0">
                <a:solidFill>
                  <a:srgbClr val="0070C0"/>
                </a:solidFill>
                <a:latin typeface="_Times" pitchFamily="34" charset="0"/>
                <a:ea typeface="Calibri" panose="020F0502020204030204" pitchFamily="34" charset="0"/>
                <a:cs typeface="Arial" panose="020B0604020202020204" pitchFamily="34" charset="0"/>
              </a:rPr>
              <a:t>2024 </a:t>
            </a:r>
            <a:r>
              <a:rPr lang="uz-Cyrl-UZ" sz="600" b="1" dirty="0">
                <a:solidFill>
                  <a:srgbClr val="0070C0"/>
                </a:solidFill>
                <a:latin typeface="_Times" pitchFamily="34" charset="0"/>
                <a:ea typeface="Calibri" panose="020F0502020204030204" pitchFamily="34" charset="0"/>
                <a:cs typeface="Arial" panose="020B0604020202020204" pitchFamily="34" charset="0"/>
              </a:rPr>
              <a:t>йилда ёшларни илм-фанга кенг жалб қилиш, уларнинг интеллектуал салоҳиятини ошириш, иқтидорли ва истеъдод эгаларини ғоя ва ташаббусларини қўллаб-қувватлаш орқали </a:t>
            </a:r>
            <a:r>
              <a:rPr lang="uz-Cyrl-UZ" sz="600" b="1" dirty="0" smtClean="0">
                <a:solidFill>
                  <a:srgbClr val="C00000"/>
                </a:solidFill>
                <a:latin typeface="_Times" pitchFamily="34" charset="0"/>
                <a:ea typeface="Calibri" panose="020F0502020204030204" pitchFamily="34" charset="0"/>
                <a:cs typeface="Arial" panose="020B0604020202020204" pitchFamily="34" charset="0"/>
              </a:rPr>
              <a:t>750 </a:t>
            </a:r>
            <a:r>
              <a:rPr lang="uz-Cyrl-UZ" sz="600" b="1" dirty="0">
                <a:solidFill>
                  <a:srgbClr val="C00000"/>
                </a:solidFill>
                <a:latin typeface="_Times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нафар </a:t>
            </a:r>
            <a:r>
              <a:rPr lang="uz-Cyrl-UZ" sz="600" b="1" dirty="0">
                <a:solidFill>
                  <a:srgbClr val="0070C0"/>
                </a:solidFill>
                <a:latin typeface="_Times" pitchFamily="34" charset="0"/>
                <a:ea typeface="Calibri" panose="020F0502020204030204" pitchFamily="34" charset="0"/>
                <a:cs typeface="Arial" panose="020B0604020202020204" pitchFamily="34" charset="0"/>
              </a:rPr>
              <a:t>ёшлар қамраб олинишига </a:t>
            </a:r>
            <a:r>
              <a:rPr lang="uz-Cyrl-UZ" sz="600" b="1" dirty="0" smtClean="0">
                <a:solidFill>
                  <a:srgbClr val="0070C0"/>
                </a:solidFill>
                <a:latin typeface="_Times" pitchFamily="34" charset="0"/>
                <a:ea typeface="Calibri" panose="020F0502020204030204" pitchFamily="34" charset="0"/>
                <a:cs typeface="Arial" panose="020B0604020202020204" pitchFamily="34" charset="0"/>
              </a:rPr>
              <a:t>ёрдамлашиш.</a:t>
            </a:r>
            <a:endParaRPr lang="ru-RU" sz="600" b="1" dirty="0">
              <a:solidFill>
                <a:srgbClr val="0070C0"/>
              </a:solidFill>
              <a:latin typeface="_Times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52" name="Нашивка 113"/>
          <p:cNvSpPr/>
          <p:nvPr/>
        </p:nvSpPr>
        <p:spPr>
          <a:xfrm>
            <a:off x="9260371" y="6089329"/>
            <a:ext cx="2837479" cy="210984"/>
          </a:xfrm>
          <a:prstGeom prst="chevron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21763" tIns="10881" rIns="21763" bIns="10881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z-Cyrl-UZ" sz="600" b="1" dirty="0" smtClean="0">
                <a:solidFill>
                  <a:srgbClr val="002060"/>
                </a:solidFill>
                <a:latin typeface="_Times" pitchFamily="34" charset="0"/>
                <a:ea typeface="Calibri" panose="020F0502020204030204" pitchFamily="34" charset="0"/>
                <a:cs typeface="Arial" panose="020B0604020202020204" pitchFamily="34" charset="0"/>
              </a:rPr>
              <a:t>2024 йилда махаллада “</a:t>
            </a:r>
            <a:r>
              <a:rPr lang="en-US" sz="600" b="1" dirty="0" smtClean="0">
                <a:solidFill>
                  <a:srgbClr val="002060"/>
                </a:solidFill>
                <a:latin typeface="_Times" pitchFamily="34" charset="0"/>
                <a:ea typeface="Calibri" panose="020F0502020204030204" pitchFamily="34" charset="0"/>
                <a:cs typeface="Arial" panose="020B0604020202020204" pitchFamily="34" charset="0"/>
              </a:rPr>
              <a:t>STREET WORKOUT</a:t>
            </a:r>
            <a:r>
              <a:rPr lang="uz-Cyrl-UZ" sz="600" b="1" dirty="0" smtClean="0">
                <a:solidFill>
                  <a:srgbClr val="002060"/>
                </a:solidFill>
                <a:latin typeface="_Times" pitchFamily="34" charset="0"/>
                <a:ea typeface="Calibri" panose="020F0502020204030204" pitchFamily="34" charset="0"/>
                <a:cs typeface="Arial" panose="020B0604020202020204" pitchFamily="34" charset="0"/>
              </a:rPr>
              <a:t>” барпо етиш </a:t>
            </a:r>
            <a:r>
              <a:rPr lang="uz-Cyrl-UZ" sz="600" b="1" dirty="0" smtClean="0">
                <a:solidFill>
                  <a:srgbClr val="002060"/>
                </a:solidFill>
                <a:latin typeface="_Times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uz-Cyrl-UZ" sz="600" b="1" dirty="0" smtClean="0">
                <a:solidFill>
                  <a:srgbClr val="002060"/>
                </a:solidFill>
                <a:latin typeface="_Times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uz-Cyrl-UZ" sz="600" b="1" dirty="0" smtClean="0">
                <a:solidFill>
                  <a:srgbClr val="FF0000"/>
                </a:solidFill>
                <a:latin typeface="_Times" pitchFamily="34" charset="0"/>
                <a:ea typeface="Calibri" panose="020F0502020204030204" pitchFamily="34" charset="0"/>
                <a:cs typeface="Arial" panose="020B0604020202020204" pitchFamily="34" charset="0"/>
              </a:rPr>
              <a:t>40</a:t>
            </a:r>
            <a:r>
              <a:rPr lang="uz-Cyrl-UZ" sz="600" b="1" dirty="0" smtClean="0">
                <a:solidFill>
                  <a:srgbClr val="002060"/>
                </a:solidFill>
                <a:latin typeface="_Times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uz-Cyrl-UZ" sz="600" b="1" dirty="0" smtClean="0">
                <a:solidFill>
                  <a:srgbClr val="002060"/>
                </a:solidFill>
                <a:latin typeface="_Times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кишилик </a:t>
            </a:r>
            <a:endParaRPr lang="ru-RU" sz="600" b="1" dirty="0">
              <a:solidFill>
                <a:srgbClr val="002060"/>
              </a:solidFill>
              <a:latin typeface="_Times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2" descr="https://davaktiv.uz/uploads/news/b6d6846a0d6f7ead49e66cd3169ead1c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8615" y="3777137"/>
            <a:ext cx="1218755" cy="7220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112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278981" y="368637"/>
            <a:ext cx="11667673" cy="1016453"/>
            <a:chOff x="262300" y="484403"/>
            <a:chExt cx="10182660" cy="676707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5599067" y="697960"/>
              <a:ext cx="3734227" cy="101197"/>
            </a:xfrm>
            <a:prstGeom prst="roundRect">
              <a:avLst/>
            </a:prstGeom>
            <a:noFill/>
            <a:ln>
              <a:solidFill>
                <a:srgbClr val="5B9BD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6" name="Группа 5"/>
            <p:cNvGrpSpPr/>
            <p:nvPr/>
          </p:nvGrpSpPr>
          <p:grpSpPr>
            <a:xfrm>
              <a:off x="262300" y="505419"/>
              <a:ext cx="1717167" cy="562766"/>
              <a:chOff x="70606" y="643648"/>
              <a:chExt cx="1420059" cy="562766"/>
            </a:xfrm>
          </p:grpSpPr>
          <p:sp>
            <p:nvSpPr>
              <p:cNvPr id="27" name="Скругленный прямоугольник 26"/>
              <p:cNvSpPr/>
              <p:nvPr/>
            </p:nvSpPr>
            <p:spPr>
              <a:xfrm>
                <a:off x="70606" y="660400"/>
                <a:ext cx="1384338" cy="546014"/>
              </a:xfrm>
              <a:prstGeom prst="roundRect">
                <a:avLst/>
              </a:prstGeom>
              <a:gradFill flip="none" rotWithShape="1">
                <a:gsLst>
                  <a:gs pos="0">
                    <a:srgbClr val="5B9BD5"/>
                  </a:gs>
                  <a:gs pos="50000">
                    <a:srgbClr val="91BCE3"/>
                  </a:gs>
                  <a:gs pos="100000">
                    <a:srgbClr val="D4E5F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r>
                  <a:rPr lang="uz-Cyrl-UZ" sz="1200" dirty="0" smtClean="0"/>
                  <a:t>                  </a:t>
                </a:r>
                <a:endParaRPr lang="ru-RU" sz="1200" dirty="0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411620" y="643648"/>
                <a:ext cx="1079045" cy="1434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uz-Cyrl-UZ" sz="8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" name="Группа 6"/>
            <p:cNvGrpSpPr/>
            <p:nvPr/>
          </p:nvGrpSpPr>
          <p:grpSpPr>
            <a:xfrm>
              <a:off x="2051015" y="505419"/>
              <a:ext cx="1809979" cy="655691"/>
              <a:chOff x="149680" y="643648"/>
              <a:chExt cx="1496813" cy="655691"/>
            </a:xfrm>
          </p:grpSpPr>
          <p:sp>
            <p:nvSpPr>
              <p:cNvPr id="25" name="Скругленный прямоугольник 24"/>
              <p:cNvSpPr/>
              <p:nvPr/>
            </p:nvSpPr>
            <p:spPr>
              <a:xfrm>
                <a:off x="149680" y="660400"/>
                <a:ext cx="1383550" cy="546014"/>
              </a:xfrm>
              <a:prstGeom prst="roundRect">
                <a:avLst/>
              </a:prstGeom>
              <a:gradFill flip="none" rotWithShape="1">
                <a:gsLst>
                  <a:gs pos="0">
                    <a:srgbClr val="5B9BD5"/>
                  </a:gs>
                  <a:gs pos="50000">
                    <a:srgbClr val="91BCE3"/>
                  </a:gs>
                  <a:gs pos="100000">
                    <a:srgbClr val="D4E5F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416401" y="643648"/>
                <a:ext cx="1230092" cy="6556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7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</a:t>
                </a:r>
                <a:r>
                  <a:rPr lang="ru-RU" sz="100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Ҳоким</a:t>
                </a:r>
                <a:r>
                  <a:rPr lang="ru-RU" sz="10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00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ёрдамчиси</a:t>
                </a:r>
                <a:r>
                  <a:rPr lang="ru-RU" sz="10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</a:t>
                </a:r>
                <a:br>
                  <a:rPr lang="ru-RU" sz="10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</a:br>
                <a:r>
                  <a:rPr lang="ru-RU" sz="10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   </a:t>
                </a:r>
                <a:r>
                  <a:rPr lang="uz-Cyrl-UZ" sz="1000" b="1" dirty="0" smtClean="0"/>
                  <a:t>Ғафуров </a:t>
                </a:r>
                <a:r>
                  <a:rPr lang="uz-Cyrl-UZ" sz="1000" b="1" dirty="0"/>
                  <a:t>Иброхимжон </a:t>
                </a:r>
                <a:r>
                  <a:rPr lang="uz-Cyrl-UZ" sz="1000" b="1" dirty="0" smtClean="0"/>
                  <a:t>      Худойбердиевич</a:t>
                </a:r>
                <a:endParaRPr lang="uz-Cyrl-UZ" sz="900" b="1" dirty="0"/>
              </a:p>
              <a:p>
                <a:pPr algn="ctr"/>
                <a:endParaRPr lang="ru-RU" sz="10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/>
                <a:r>
                  <a:rPr lang="ru-RU" sz="10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(94)541-87-88</a:t>
                </a:r>
                <a:endParaRPr lang="ru-RU" sz="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/>
                <a:endParaRPr lang="ru-RU" sz="8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8" name="Группа 7"/>
            <p:cNvGrpSpPr/>
            <p:nvPr/>
          </p:nvGrpSpPr>
          <p:grpSpPr>
            <a:xfrm>
              <a:off x="3879119" y="484403"/>
              <a:ext cx="1443348" cy="614710"/>
              <a:chOff x="261326" y="622631"/>
              <a:chExt cx="1193617" cy="614710"/>
            </a:xfrm>
          </p:grpSpPr>
          <p:sp>
            <p:nvSpPr>
              <p:cNvPr id="23" name="Скругленный прямоугольник 22"/>
              <p:cNvSpPr/>
              <p:nvPr/>
            </p:nvSpPr>
            <p:spPr>
              <a:xfrm>
                <a:off x="261326" y="660400"/>
                <a:ext cx="1193617" cy="546014"/>
              </a:xfrm>
              <a:prstGeom prst="roundRect">
                <a:avLst/>
              </a:prstGeom>
              <a:gradFill flip="none" rotWithShape="1">
                <a:gsLst>
                  <a:gs pos="0">
                    <a:srgbClr val="5B9BD5"/>
                  </a:gs>
                  <a:gs pos="50000">
                    <a:srgbClr val="91BCE3"/>
                  </a:gs>
                  <a:gs pos="100000">
                    <a:srgbClr val="D4E5F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703188" y="622631"/>
                <a:ext cx="695163" cy="6147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8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  </a:t>
                </a:r>
                <a:r>
                  <a:rPr lang="ru-RU" sz="10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Хотин-</a:t>
                </a:r>
                <a:r>
                  <a:rPr lang="ru-RU" sz="1000" b="1" dirty="0" err="1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қиз</a:t>
                </a:r>
                <a:r>
                  <a:rPr lang="ru-RU" sz="10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00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фаоли</a:t>
                </a:r>
                <a:r>
                  <a:rPr lang="ru-RU" sz="10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:r>
                  <a:rPr lang="ru-RU" sz="10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/>
                </a:r>
                <a:br>
                  <a:rPr lang="ru-RU" sz="10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</a:br>
                <a:r>
                  <a:rPr lang="uz-Cyrl-UZ" sz="800" b="1" dirty="0">
                    <a:latin typeface="Arial" pitchFamily="34" charset="0"/>
                    <a:cs typeface="Arial" pitchFamily="34" charset="0"/>
                  </a:rPr>
                  <a:t>Ахмедова Дилфуза Ибодовна</a:t>
                </a:r>
                <a:endParaRPr lang="ru-RU" sz="1000" b="1" dirty="0">
                  <a:latin typeface="Arial" pitchFamily="34" charset="0"/>
                  <a:cs typeface="Arial" pitchFamily="34" charset="0"/>
                </a:endParaRPr>
              </a:p>
              <a:p>
                <a:pPr algn="ctr"/>
                <a:r>
                  <a:rPr lang="ru-RU" sz="10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	</a:t>
                </a:r>
                <a:endParaRPr lang="ru-RU" sz="8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9" name="Группа 8"/>
            <p:cNvGrpSpPr/>
            <p:nvPr/>
          </p:nvGrpSpPr>
          <p:grpSpPr>
            <a:xfrm>
              <a:off x="5437214" y="516289"/>
              <a:ext cx="1742406" cy="553239"/>
              <a:chOff x="149680" y="654518"/>
              <a:chExt cx="1440930" cy="553239"/>
            </a:xfrm>
          </p:grpSpPr>
          <p:sp>
            <p:nvSpPr>
              <p:cNvPr id="21" name="Скругленный прямоугольник 20"/>
              <p:cNvSpPr/>
              <p:nvPr/>
            </p:nvSpPr>
            <p:spPr>
              <a:xfrm>
                <a:off x="149680" y="660400"/>
                <a:ext cx="1305264" cy="546014"/>
              </a:xfrm>
              <a:prstGeom prst="roundRect">
                <a:avLst/>
              </a:prstGeom>
              <a:gradFill flip="none" rotWithShape="1">
                <a:gsLst>
                  <a:gs pos="0">
                    <a:srgbClr val="5B9BD5"/>
                  </a:gs>
                  <a:gs pos="50000">
                    <a:srgbClr val="91BCE3"/>
                  </a:gs>
                  <a:gs pos="100000">
                    <a:srgbClr val="D4E5F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466020" y="654518"/>
                <a:ext cx="1124590" cy="5532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00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Ёшлар</a:t>
                </a:r>
                <a:r>
                  <a:rPr lang="ru-RU" sz="10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00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етакчиси</a:t>
                </a:r>
                <a:r>
                  <a:rPr lang="ru-RU" sz="10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:r>
                  <a:rPr lang="ru-RU" sz="900" b="1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Халимов</a:t>
                </a:r>
                <a:r>
                  <a:rPr lang="ru-RU" sz="9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900" b="1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Лазизбек</a:t>
                </a:r>
                <a:r>
                  <a:rPr lang="ru-RU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900" b="1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Улуғбек</a:t>
                </a:r>
                <a:r>
                  <a:rPr lang="ru-RU" sz="9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900" b="1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ўғли</a:t>
                </a:r>
                <a:endParaRPr lang="ru-RU" sz="1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/>
                <a:r>
                  <a:rPr lang="ru-RU" sz="10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(99)440-29-20</a:t>
                </a:r>
                <a:endParaRPr lang="ru-RU" sz="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/>
                <a:endParaRPr lang="ru-RU" sz="8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" name="Группа 9"/>
            <p:cNvGrpSpPr/>
            <p:nvPr/>
          </p:nvGrpSpPr>
          <p:grpSpPr>
            <a:xfrm>
              <a:off x="7206194" y="496762"/>
              <a:ext cx="1735880" cy="559331"/>
              <a:chOff x="149680" y="650839"/>
              <a:chExt cx="1435532" cy="555575"/>
            </a:xfrm>
          </p:grpSpPr>
          <p:sp>
            <p:nvSpPr>
              <p:cNvPr id="19" name="Скругленный прямоугольник 18"/>
              <p:cNvSpPr/>
              <p:nvPr/>
            </p:nvSpPr>
            <p:spPr>
              <a:xfrm>
                <a:off x="149680" y="660400"/>
                <a:ext cx="1305264" cy="546014"/>
              </a:xfrm>
              <a:prstGeom prst="roundRect">
                <a:avLst/>
              </a:prstGeom>
              <a:gradFill flip="none" rotWithShape="1">
                <a:gsLst>
                  <a:gs pos="0">
                    <a:srgbClr val="5B9BD5"/>
                  </a:gs>
                  <a:gs pos="50000">
                    <a:srgbClr val="91BCE3"/>
                  </a:gs>
                  <a:gs pos="100000">
                    <a:srgbClr val="D4E5F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380458" y="650839"/>
                <a:ext cx="1204754" cy="4681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0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Профилактика      </a:t>
                </a:r>
                <a:r>
                  <a:rPr lang="ru-RU" sz="1000" b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инспектори</a:t>
                </a:r>
                <a:r>
                  <a:rPr lang="ru-RU" sz="10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0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/>
                </a:r>
                <a:br>
                  <a:rPr lang="ru-RU" sz="10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</a:br>
                <a:r>
                  <a:rPr lang="ru-RU" sz="1000" b="1" dirty="0" err="1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Насуллоев</a:t>
                </a:r>
                <a:r>
                  <a:rPr lang="ru-RU" sz="10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000" b="1" dirty="0" err="1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Азиз</a:t>
                </a:r>
                <a:r>
                  <a:rPr lang="ru-RU" sz="10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endParaRPr lang="ru-RU" sz="10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/>
                <a:r>
                  <a:rPr lang="ru-RU" sz="10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(94)602-06-61</a:t>
                </a:r>
                <a:endParaRPr lang="ru-RU" sz="1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1" name="Группа 10"/>
            <p:cNvGrpSpPr/>
            <p:nvPr/>
          </p:nvGrpSpPr>
          <p:grpSpPr>
            <a:xfrm>
              <a:off x="8823411" y="505420"/>
              <a:ext cx="1621549" cy="562766"/>
              <a:chOff x="149680" y="643648"/>
              <a:chExt cx="1340985" cy="562766"/>
            </a:xfrm>
          </p:grpSpPr>
          <p:sp>
            <p:nvSpPr>
              <p:cNvPr id="17" name="Скругленный прямоугольник 16"/>
              <p:cNvSpPr/>
              <p:nvPr/>
            </p:nvSpPr>
            <p:spPr>
              <a:xfrm>
                <a:off x="149680" y="660400"/>
                <a:ext cx="1305264" cy="546014"/>
              </a:xfrm>
              <a:prstGeom prst="roundRect">
                <a:avLst/>
              </a:prstGeom>
              <a:gradFill flip="none" rotWithShape="1">
                <a:gsLst>
                  <a:gs pos="0">
                    <a:srgbClr val="5B9BD5"/>
                  </a:gs>
                  <a:gs pos="50000">
                    <a:srgbClr val="91BCE3"/>
                  </a:gs>
                  <a:gs pos="100000">
                    <a:srgbClr val="D4E5F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571342" y="643648"/>
                <a:ext cx="919323" cy="4712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uz-Cyrl-UZ" sz="10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Нуроний:</a:t>
                </a:r>
              </a:p>
              <a:p>
                <a:pPr algn="ctr"/>
                <a:r>
                  <a:rPr lang="uz-Cyrl-UZ" sz="10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Шеров Садулло  ХХХ</a:t>
                </a:r>
                <a:endParaRPr lang="uz-Cyrl-UZ" sz="10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/>
                <a:r>
                  <a:rPr lang="uz-Cyrl-UZ" sz="10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(99)652-91-92</a:t>
                </a:r>
                <a:endParaRPr lang="uz-Cyrl-UZ" sz="1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16" name="Рисунок 15"/>
            <p:cNvPicPr>
              <a:picLocks noChangeAspect="1"/>
            </p:cNvPicPr>
            <p:nvPr/>
          </p:nvPicPr>
          <p:blipFill rotWithShape="1">
            <a:blip r:embed="rId2"/>
            <a:srcRect l="20278" t="23594" r="31667" b="29219"/>
            <a:stretch/>
          </p:blipFill>
          <p:spPr>
            <a:xfrm>
              <a:off x="8881738" y="550093"/>
              <a:ext cx="524704" cy="477851"/>
            </a:xfrm>
            <a:prstGeom prst="rect">
              <a:avLst/>
            </a:prstGeom>
          </p:spPr>
        </p:pic>
      </p:grpSp>
      <p:sp>
        <p:nvSpPr>
          <p:cNvPr id="29" name="Скругленный прямоугольник 28"/>
          <p:cNvSpPr/>
          <p:nvPr/>
        </p:nvSpPr>
        <p:spPr>
          <a:xfrm>
            <a:off x="278981" y="4494672"/>
            <a:ext cx="5849586" cy="2305087"/>
          </a:xfrm>
          <a:prstGeom prst="roundRect">
            <a:avLst/>
          </a:prstGeom>
          <a:noFill/>
          <a:ln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674660" y="4194265"/>
            <a:ext cx="1107933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2553498" y="1243482"/>
            <a:ext cx="13074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Демография</a:t>
            </a:r>
            <a:endParaRPr lang="ru-RU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62128" y="1650132"/>
            <a:ext cx="2497762" cy="304866"/>
          </a:xfrm>
          <a:prstGeom prst="rect">
            <a:avLst/>
          </a:prstGeom>
          <a:gradFill flip="none" rotWithShape="1">
            <a:gsLst>
              <a:gs pos="0">
                <a:srgbClr val="7FB1DE">
                  <a:tint val="66000"/>
                  <a:satMod val="160000"/>
                </a:srgbClr>
              </a:gs>
              <a:gs pos="50000">
                <a:srgbClr val="7FB1DE">
                  <a:tint val="44500"/>
                  <a:satMod val="160000"/>
                </a:srgbClr>
              </a:gs>
              <a:gs pos="100000">
                <a:srgbClr val="7FB1DE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tx2">
                <a:lumMod val="10000"/>
                <a:lumOff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606604" y="1602327"/>
            <a:ext cx="9268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sz="1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Аҳоли сони</a:t>
            </a:r>
            <a:endParaRPr lang="ru-RU" sz="1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81203" y="1714814"/>
            <a:ext cx="9188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2842 </a:t>
            </a:r>
            <a:r>
              <a:rPr lang="uz-Cyrl-UZ" sz="7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>
            <a:off x="1530330" y="1676578"/>
            <a:ext cx="0" cy="324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1469836" y="1602328"/>
            <a:ext cx="94312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Аёллар сони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286390" y="1595291"/>
            <a:ext cx="72006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1393 </a:t>
            </a:r>
            <a:r>
              <a:rPr lang="uz-Cyrl-UZ" sz="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sz="8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463486" y="1785615"/>
            <a:ext cx="105247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Эркаклар сони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280040" y="1778578"/>
            <a:ext cx="72006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1449 </a:t>
            </a:r>
            <a:r>
              <a:rPr lang="uz-Cyrl-UZ" sz="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sz="8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>
            <a:off x="1536133" y="1836418"/>
            <a:ext cx="139643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рямоугольник 9"/>
          <p:cNvSpPr/>
          <p:nvPr/>
        </p:nvSpPr>
        <p:spPr>
          <a:xfrm>
            <a:off x="623404" y="2007475"/>
            <a:ext cx="2339951" cy="211859"/>
          </a:xfrm>
          <a:custGeom>
            <a:avLst/>
            <a:gdLst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51845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47273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84576" h="864096">
                <a:moveTo>
                  <a:pt x="0" y="0"/>
                </a:moveTo>
                <a:lnTo>
                  <a:pt x="5184576" y="0"/>
                </a:lnTo>
                <a:lnTo>
                  <a:pt x="4727376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6"/>
          <p:cNvSpPr/>
          <p:nvPr/>
        </p:nvSpPr>
        <p:spPr>
          <a:xfrm>
            <a:off x="384707" y="1967211"/>
            <a:ext cx="552489" cy="211859"/>
          </a:xfrm>
          <a:custGeom>
            <a:avLst/>
            <a:gdLst>
              <a:gd name="connsiteX0" fmla="*/ 0 w 1152128"/>
              <a:gd name="connsiteY0" fmla="*/ 0 h 864096"/>
              <a:gd name="connsiteX1" fmla="*/ 1152128 w 1152128"/>
              <a:gd name="connsiteY1" fmla="*/ 0 h 864096"/>
              <a:gd name="connsiteX2" fmla="*/ 1152128 w 1152128"/>
              <a:gd name="connsiteY2" fmla="*/ 864096 h 864096"/>
              <a:gd name="connsiteX3" fmla="*/ 0 w 1152128"/>
              <a:gd name="connsiteY3" fmla="*/ 864096 h 864096"/>
              <a:gd name="connsiteX4" fmla="*/ 0 w 1152128"/>
              <a:gd name="connsiteY4" fmla="*/ 0 h 864096"/>
              <a:gd name="connsiteX0" fmla="*/ 0 w 1958578"/>
              <a:gd name="connsiteY0" fmla="*/ 0 h 864096"/>
              <a:gd name="connsiteX1" fmla="*/ 1958578 w 1958578"/>
              <a:gd name="connsiteY1" fmla="*/ 6350 h 864096"/>
              <a:gd name="connsiteX2" fmla="*/ 1152128 w 1958578"/>
              <a:gd name="connsiteY2" fmla="*/ 864096 h 864096"/>
              <a:gd name="connsiteX3" fmla="*/ 0 w 1958578"/>
              <a:gd name="connsiteY3" fmla="*/ 864096 h 864096"/>
              <a:gd name="connsiteX4" fmla="*/ 0 w 1958578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8578" h="864096">
                <a:moveTo>
                  <a:pt x="0" y="0"/>
                </a:moveTo>
                <a:lnTo>
                  <a:pt x="1958578" y="6350"/>
                </a:lnTo>
                <a:lnTo>
                  <a:pt x="1152128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rgbClr val="7FB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8"/>
          <p:cNvSpPr/>
          <p:nvPr/>
        </p:nvSpPr>
        <p:spPr>
          <a:xfrm>
            <a:off x="623405" y="2166369"/>
            <a:ext cx="162496" cy="52964"/>
          </a:xfrm>
          <a:custGeom>
            <a:avLst/>
            <a:gdLst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360040 w 360040"/>
              <a:gd name="connsiteY2" fmla="*/ 216024 h 216024"/>
              <a:gd name="connsiteX3" fmla="*/ 0 w 360040"/>
              <a:gd name="connsiteY3" fmla="*/ 216024 h 216024"/>
              <a:gd name="connsiteX4" fmla="*/ 0 w 360040"/>
              <a:gd name="connsiteY4" fmla="*/ 0 h 216024"/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174303 w 360040"/>
              <a:gd name="connsiteY2" fmla="*/ 111249 h 216024"/>
              <a:gd name="connsiteX3" fmla="*/ 0 w 360040"/>
              <a:gd name="connsiteY3" fmla="*/ 216024 h 216024"/>
              <a:gd name="connsiteX4" fmla="*/ 0 w 360040"/>
              <a:gd name="connsiteY4" fmla="*/ 0 h 216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040" h="216024">
                <a:moveTo>
                  <a:pt x="0" y="0"/>
                </a:moveTo>
                <a:lnTo>
                  <a:pt x="360040" y="0"/>
                </a:lnTo>
                <a:lnTo>
                  <a:pt x="174303" y="111249"/>
                </a:lnTo>
                <a:lnTo>
                  <a:pt x="0" y="21602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/>
          <p:cNvSpPr txBox="1"/>
          <p:nvPr/>
        </p:nvSpPr>
        <p:spPr>
          <a:xfrm>
            <a:off x="761749" y="1981922"/>
            <a:ext cx="20233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Хонадонлар  </a:t>
            </a:r>
            <a:r>
              <a:rPr lang="uz-Cyrl-UZ" sz="9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546</a:t>
            </a:r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та</a:t>
            </a:r>
            <a:endParaRPr lang="uz-Cyrl-UZ" sz="9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Прямоугольник 9"/>
          <p:cNvSpPr/>
          <p:nvPr/>
        </p:nvSpPr>
        <p:spPr>
          <a:xfrm>
            <a:off x="623404" y="2298716"/>
            <a:ext cx="2339951" cy="211859"/>
          </a:xfrm>
          <a:custGeom>
            <a:avLst/>
            <a:gdLst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51845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47273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84576" h="864096">
                <a:moveTo>
                  <a:pt x="0" y="0"/>
                </a:moveTo>
                <a:lnTo>
                  <a:pt x="5184576" y="0"/>
                </a:lnTo>
                <a:lnTo>
                  <a:pt x="4727376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6"/>
          <p:cNvSpPr/>
          <p:nvPr/>
        </p:nvSpPr>
        <p:spPr>
          <a:xfrm>
            <a:off x="384707" y="2258452"/>
            <a:ext cx="552489" cy="211859"/>
          </a:xfrm>
          <a:custGeom>
            <a:avLst/>
            <a:gdLst>
              <a:gd name="connsiteX0" fmla="*/ 0 w 1152128"/>
              <a:gd name="connsiteY0" fmla="*/ 0 h 864096"/>
              <a:gd name="connsiteX1" fmla="*/ 1152128 w 1152128"/>
              <a:gd name="connsiteY1" fmla="*/ 0 h 864096"/>
              <a:gd name="connsiteX2" fmla="*/ 1152128 w 1152128"/>
              <a:gd name="connsiteY2" fmla="*/ 864096 h 864096"/>
              <a:gd name="connsiteX3" fmla="*/ 0 w 1152128"/>
              <a:gd name="connsiteY3" fmla="*/ 864096 h 864096"/>
              <a:gd name="connsiteX4" fmla="*/ 0 w 1152128"/>
              <a:gd name="connsiteY4" fmla="*/ 0 h 864096"/>
              <a:gd name="connsiteX0" fmla="*/ 0 w 1958578"/>
              <a:gd name="connsiteY0" fmla="*/ 0 h 864096"/>
              <a:gd name="connsiteX1" fmla="*/ 1958578 w 1958578"/>
              <a:gd name="connsiteY1" fmla="*/ 6350 h 864096"/>
              <a:gd name="connsiteX2" fmla="*/ 1152128 w 1958578"/>
              <a:gd name="connsiteY2" fmla="*/ 864096 h 864096"/>
              <a:gd name="connsiteX3" fmla="*/ 0 w 1958578"/>
              <a:gd name="connsiteY3" fmla="*/ 864096 h 864096"/>
              <a:gd name="connsiteX4" fmla="*/ 0 w 1958578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8578" h="864096">
                <a:moveTo>
                  <a:pt x="0" y="0"/>
                </a:moveTo>
                <a:lnTo>
                  <a:pt x="1958578" y="6350"/>
                </a:lnTo>
                <a:lnTo>
                  <a:pt x="1152128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rgbClr val="7FB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8"/>
          <p:cNvSpPr/>
          <p:nvPr/>
        </p:nvSpPr>
        <p:spPr>
          <a:xfrm>
            <a:off x="623405" y="2457610"/>
            <a:ext cx="162496" cy="52964"/>
          </a:xfrm>
          <a:custGeom>
            <a:avLst/>
            <a:gdLst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360040 w 360040"/>
              <a:gd name="connsiteY2" fmla="*/ 216024 h 216024"/>
              <a:gd name="connsiteX3" fmla="*/ 0 w 360040"/>
              <a:gd name="connsiteY3" fmla="*/ 216024 h 216024"/>
              <a:gd name="connsiteX4" fmla="*/ 0 w 360040"/>
              <a:gd name="connsiteY4" fmla="*/ 0 h 216024"/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174303 w 360040"/>
              <a:gd name="connsiteY2" fmla="*/ 111249 h 216024"/>
              <a:gd name="connsiteX3" fmla="*/ 0 w 360040"/>
              <a:gd name="connsiteY3" fmla="*/ 216024 h 216024"/>
              <a:gd name="connsiteX4" fmla="*/ 0 w 360040"/>
              <a:gd name="connsiteY4" fmla="*/ 0 h 216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040" h="216024">
                <a:moveTo>
                  <a:pt x="0" y="0"/>
                </a:moveTo>
                <a:lnTo>
                  <a:pt x="360040" y="0"/>
                </a:lnTo>
                <a:lnTo>
                  <a:pt x="174303" y="111249"/>
                </a:lnTo>
                <a:lnTo>
                  <a:pt x="0" y="21602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TextBox 47"/>
          <p:cNvSpPr txBox="1"/>
          <p:nvPr/>
        </p:nvSpPr>
        <p:spPr>
          <a:xfrm>
            <a:off x="761749" y="2275242"/>
            <a:ext cx="20233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Оилалар </a:t>
            </a:r>
            <a:r>
              <a:rPr lang="uz-Cyrl-UZ" sz="9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845</a:t>
            </a:r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та</a:t>
            </a:r>
            <a:endParaRPr lang="uz-Cyrl-UZ" sz="9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Прямоугольник 9"/>
          <p:cNvSpPr/>
          <p:nvPr/>
        </p:nvSpPr>
        <p:spPr>
          <a:xfrm>
            <a:off x="623404" y="2580605"/>
            <a:ext cx="2339951" cy="211859"/>
          </a:xfrm>
          <a:custGeom>
            <a:avLst/>
            <a:gdLst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51845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47273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84576" h="864096">
                <a:moveTo>
                  <a:pt x="0" y="0"/>
                </a:moveTo>
                <a:lnTo>
                  <a:pt x="5184576" y="0"/>
                </a:lnTo>
                <a:lnTo>
                  <a:pt x="4727376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6"/>
          <p:cNvSpPr/>
          <p:nvPr/>
        </p:nvSpPr>
        <p:spPr>
          <a:xfrm>
            <a:off x="384707" y="2540341"/>
            <a:ext cx="552489" cy="211859"/>
          </a:xfrm>
          <a:custGeom>
            <a:avLst/>
            <a:gdLst>
              <a:gd name="connsiteX0" fmla="*/ 0 w 1152128"/>
              <a:gd name="connsiteY0" fmla="*/ 0 h 864096"/>
              <a:gd name="connsiteX1" fmla="*/ 1152128 w 1152128"/>
              <a:gd name="connsiteY1" fmla="*/ 0 h 864096"/>
              <a:gd name="connsiteX2" fmla="*/ 1152128 w 1152128"/>
              <a:gd name="connsiteY2" fmla="*/ 864096 h 864096"/>
              <a:gd name="connsiteX3" fmla="*/ 0 w 1152128"/>
              <a:gd name="connsiteY3" fmla="*/ 864096 h 864096"/>
              <a:gd name="connsiteX4" fmla="*/ 0 w 1152128"/>
              <a:gd name="connsiteY4" fmla="*/ 0 h 864096"/>
              <a:gd name="connsiteX0" fmla="*/ 0 w 1958578"/>
              <a:gd name="connsiteY0" fmla="*/ 0 h 864096"/>
              <a:gd name="connsiteX1" fmla="*/ 1958578 w 1958578"/>
              <a:gd name="connsiteY1" fmla="*/ 6350 h 864096"/>
              <a:gd name="connsiteX2" fmla="*/ 1152128 w 1958578"/>
              <a:gd name="connsiteY2" fmla="*/ 864096 h 864096"/>
              <a:gd name="connsiteX3" fmla="*/ 0 w 1958578"/>
              <a:gd name="connsiteY3" fmla="*/ 864096 h 864096"/>
              <a:gd name="connsiteX4" fmla="*/ 0 w 1958578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8578" h="864096">
                <a:moveTo>
                  <a:pt x="0" y="0"/>
                </a:moveTo>
                <a:lnTo>
                  <a:pt x="1958578" y="6350"/>
                </a:lnTo>
                <a:lnTo>
                  <a:pt x="1152128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rgbClr val="7FB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8"/>
          <p:cNvSpPr/>
          <p:nvPr/>
        </p:nvSpPr>
        <p:spPr>
          <a:xfrm>
            <a:off x="623405" y="2739499"/>
            <a:ext cx="162496" cy="52964"/>
          </a:xfrm>
          <a:custGeom>
            <a:avLst/>
            <a:gdLst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360040 w 360040"/>
              <a:gd name="connsiteY2" fmla="*/ 216024 h 216024"/>
              <a:gd name="connsiteX3" fmla="*/ 0 w 360040"/>
              <a:gd name="connsiteY3" fmla="*/ 216024 h 216024"/>
              <a:gd name="connsiteX4" fmla="*/ 0 w 360040"/>
              <a:gd name="connsiteY4" fmla="*/ 0 h 216024"/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174303 w 360040"/>
              <a:gd name="connsiteY2" fmla="*/ 111249 h 216024"/>
              <a:gd name="connsiteX3" fmla="*/ 0 w 360040"/>
              <a:gd name="connsiteY3" fmla="*/ 216024 h 216024"/>
              <a:gd name="connsiteX4" fmla="*/ 0 w 360040"/>
              <a:gd name="connsiteY4" fmla="*/ 0 h 216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040" h="216024">
                <a:moveTo>
                  <a:pt x="0" y="0"/>
                </a:moveTo>
                <a:lnTo>
                  <a:pt x="360040" y="0"/>
                </a:lnTo>
                <a:lnTo>
                  <a:pt x="174303" y="111249"/>
                </a:lnTo>
                <a:lnTo>
                  <a:pt x="0" y="21602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761749" y="2565381"/>
            <a:ext cx="20233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Ёшлар </a:t>
            </a:r>
            <a:r>
              <a:rPr lang="uz-Cyrl-UZ" sz="9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603</a:t>
            </a:r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нафар</a:t>
            </a:r>
            <a:endParaRPr lang="uz-Cyrl-UZ" sz="9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Прямоугольник 9"/>
          <p:cNvSpPr/>
          <p:nvPr/>
        </p:nvSpPr>
        <p:spPr>
          <a:xfrm>
            <a:off x="623404" y="2863127"/>
            <a:ext cx="2339951" cy="211859"/>
          </a:xfrm>
          <a:custGeom>
            <a:avLst/>
            <a:gdLst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51845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47273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84576" h="864096">
                <a:moveTo>
                  <a:pt x="0" y="0"/>
                </a:moveTo>
                <a:lnTo>
                  <a:pt x="5184576" y="0"/>
                </a:lnTo>
                <a:lnTo>
                  <a:pt x="4727376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6"/>
          <p:cNvSpPr/>
          <p:nvPr/>
        </p:nvSpPr>
        <p:spPr>
          <a:xfrm>
            <a:off x="384707" y="2822863"/>
            <a:ext cx="552489" cy="211859"/>
          </a:xfrm>
          <a:custGeom>
            <a:avLst/>
            <a:gdLst>
              <a:gd name="connsiteX0" fmla="*/ 0 w 1152128"/>
              <a:gd name="connsiteY0" fmla="*/ 0 h 864096"/>
              <a:gd name="connsiteX1" fmla="*/ 1152128 w 1152128"/>
              <a:gd name="connsiteY1" fmla="*/ 0 h 864096"/>
              <a:gd name="connsiteX2" fmla="*/ 1152128 w 1152128"/>
              <a:gd name="connsiteY2" fmla="*/ 864096 h 864096"/>
              <a:gd name="connsiteX3" fmla="*/ 0 w 1152128"/>
              <a:gd name="connsiteY3" fmla="*/ 864096 h 864096"/>
              <a:gd name="connsiteX4" fmla="*/ 0 w 1152128"/>
              <a:gd name="connsiteY4" fmla="*/ 0 h 864096"/>
              <a:gd name="connsiteX0" fmla="*/ 0 w 1958578"/>
              <a:gd name="connsiteY0" fmla="*/ 0 h 864096"/>
              <a:gd name="connsiteX1" fmla="*/ 1958578 w 1958578"/>
              <a:gd name="connsiteY1" fmla="*/ 6350 h 864096"/>
              <a:gd name="connsiteX2" fmla="*/ 1152128 w 1958578"/>
              <a:gd name="connsiteY2" fmla="*/ 864096 h 864096"/>
              <a:gd name="connsiteX3" fmla="*/ 0 w 1958578"/>
              <a:gd name="connsiteY3" fmla="*/ 864096 h 864096"/>
              <a:gd name="connsiteX4" fmla="*/ 0 w 1958578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8578" h="864096">
                <a:moveTo>
                  <a:pt x="0" y="0"/>
                </a:moveTo>
                <a:lnTo>
                  <a:pt x="1958578" y="6350"/>
                </a:lnTo>
                <a:lnTo>
                  <a:pt x="1152128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rgbClr val="7FB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8"/>
          <p:cNvSpPr/>
          <p:nvPr/>
        </p:nvSpPr>
        <p:spPr>
          <a:xfrm>
            <a:off x="623405" y="3022021"/>
            <a:ext cx="162496" cy="52964"/>
          </a:xfrm>
          <a:custGeom>
            <a:avLst/>
            <a:gdLst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360040 w 360040"/>
              <a:gd name="connsiteY2" fmla="*/ 216024 h 216024"/>
              <a:gd name="connsiteX3" fmla="*/ 0 w 360040"/>
              <a:gd name="connsiteY3" fmla="*/ 216024 h 216024"/>
              <a:gd name="connsiteX4" fmla="*/ 0 w 360040"/>
              <a:gd name="connsiteY4" fmla="*/ 0 h 216024"/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174303 w 360040"/>
              <a:gd name="connsiteY2" fmla="*/ 111249 h 216024"/>
              <a:gd name="connsiteX3" fmla="*/ 0 w 360040"/>
              <a:gd name="connsiteY3" fmla="*/ 216024 h 216024"/>
              <a:gd name="connsiteX4" fmla="*/ 0 w 360040"/>
              <a:gd name="connsiteY4" fmla="*/ 0 h 216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040" h="216024">
                <a:moveTo>
                  <a:pt x="0" y="0"/>
                </a:moveTo>
                <a:lnTo>
                  <a:pt x="360040" y="0"/>
                </a:lnTo>
                <a:lnTo>
                  <a:pt x="174303" y="111249"/>
                </a:lnTo>
                <a:lnTo>
                  <a:pt x="0" y="21602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TextBox 55"/>
          <p:cNvSpPr txBox="1"/>
          <p:nvPr/>
        </p:nvSpPr>
        <p:spPr>
          <a:xfrm>
            <a:off x="761749" y="2843624"/>
            <a:ext cx="20233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Ишсиз </a:t>
            </a:r>
            <a:r>
              <a:rPr lang="uz-Cyrl-UZ" sz="9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</a:t>
            </a:r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нафар </a:t>
            </a:r>
            <a:endParaRPr lang="uz-Cyrl-UZ" sz="9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Прямоугольник 9"/>
          <p:cNvSpPr/>
          <p:nvPr/>
        </p:nvSpPr>
        <p:spPr>
          <a:xfrm>
            <a:off x="623404" y="3148903"/>
            <a:ext cx="2339951" cy="211859"/>
          </a:xfrm>
          <a:custGeom>
            <a:avLst/>
            <a:gdLst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51845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47273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84576" h="864096">
                <a:moveTo>
                  <a:pt x="0" y="0"/>
                </a:moveTo>
                <a:lnTo>
                  <a:pt x="5184576" y="0"/>
                </a:lnTo>
                <a:lnTo>
                  <a:pt x="4727376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Ногиронлиги бўлган шахслар </a:t>
            </a:r>
            <a:r>
              <a:rPr lang="uz-Cyrl-UZ" sz="9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47</a:t>
            </a:r>
            <a:endParaRPr lang="ru-RU" sz="900" dirty="0">
              <a:solidFill>
                <a:srgbClr val="C00000"/>
              </a:solidFill>
            </a:endParaRPr>
          </a:p>
        </p:txBody>
      </p:sp>
      <p:sp>
        <p:nvSpPr>
          <p:cNvPr id="58" name="Прямоугольник 6"/>
          <p:cNvSpPr/>
          <p:nvPr/>
        </p:nvSpPr>
        <p:spPr>
          <a:xfrm>
            <a:off x="384707" y="3108639"/>
            <a:ext cx="552489" cy="211859"/>
          </a:xfrm>
          <a:custGeom>
            <a:avLst/>
            <a:gdLst>
              <a:gd name="connsiteX0" fmla="*/ 0 w 1152128"/>
              <a:gd name="connsiteY0" fmla="*/ 0 h 864096"/>
              <a:gd name="connsiteX1" fmla="*/ 1152128 w 1152128"/>
              <a:gd name="connsiteY1" fmla="*/ 0 h 864096"/>
              <a:gd name="connsiteX2" fmla="*/ 1152128 w 1152128"/>
              <a:gd name="connsiteY2" fmla="*/ 864096 h 864096"/>
              <a:gd name="connsiteX3" fmla="*/ 0 w 1152128"/>
              <a:gd name="connsiteY3" fmla="*/ 864096 h 864096"/>
              <a:gd name="connsiteX4" fmla="*/ 0 w 1152128"/>
              <a:gd name="connsiteY4" fmla="*/ 0 h 864096"/>
              <a:gd name="connsiteX0" fmla="*/ 0 w 1958578"/>
              <a:gd name="connsiteY0" fmla="*/ 0 h 864096"/>
              <a:gd name="connsiteX1" fmla="*/ 1958578 w 1958578"/>
              <a:gd name="connsiteY1" fmla="*/ 6350 h 864096"/>
              <a:gd name="connsiteX2" fmla="*/ 1152128 w 1958578"/>
              <a:gd name="connsiteY2" fmla="*/ 864096 h 864096"/>
              <a:gd name="connsiteX3" fmla="*/ 0 w 1958578"/>
              <a:gd name="connsiteY3" fmla="*/ 864096 h 864096"/>
              <a:gd name="connsiteX4" fmla="*/ 0 w 1958578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8578" h="864096">
                <a:moveTo>
                  <a:pt x="0" y="0"/>
                </a:moveTo>
                <a:lnTo>
                  <a:pt x="1958578" y="6350"/>
                </a:lnTo>
                <a:lnTo>
                  <a:pt x="1152128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rgbClr val="7FB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8"/>
          <p:cNvSpPr/>
          <p:nvPr/>
        </p:nvSpPr>
        <p:spPr>
          <a:xfrm>
            <a:off x="623405" y="3307797"/>
            <a:ext cx="162496" cy="52964"/>
          </a:xfrm>
          <a:custGeom>
            <a:avLst/>
            <a:gdLst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360040 w 360040"/>
              <a:gd name="connsiteY2" fmla="*/ 216024 h 216024"/>
              <a:gd name="connsiteX3" fmla="*/ 0 w 360040"/>
              <a:gd name="connsiteY3" fmla="*/ 216024 h 216024"/>
              <a:gd name="connsiteX4" fmla="*/ 0 w 360040"/>
              <a:gd name="connsiteY4" fmla="*/ 0 h 216024"/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174303 w 360040"/>
              <a:gd name="connsiteY2" fmla="*/ 111249 h 216024"/>
              <a:gd name="connsiteX3" fmla="*/ 0 w 360040"/>
              <a:gd name="connsiteY3" fmla="*/ 216024 h 216024"/>
              <a:gd name="connsiteX4" fmla="*/ 0 w 360040"/>
              <a:gd name="connsiteY4" fmla="*/ 0 h 216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040" h="216024">
                <a:moveTo>
                  <a:pt x="0" y="0"/>
                </a:moveTo>
                <a:lnTo>
                  <a:pt x="360040" y="0"/>
                </a:lnTo>
                <a:lnTo>
                  <a:pt x="174303" y="111249"/>
                </a:lnTo>
                <a:lnTo>
                  <a:pt x="0" y="21602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9"/>
          <p:cNvSpPr/>
          <p:nvPr/>
        </p:nvSpPr>
        <p:spPr>
          <a:xfrm>
            <a:off x="623404" y="3439326"/>
            <a:ext cx="2339951" cy="211859"/>
          </a:xfrm>
          <a:custGeom>
            <a:avLst/>
            <a:gdLst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51845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47273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84576" h="864096">
                <a:moveTo>
                  <a:pt x="0" y="0"/>
                </a:moveTo>
                <a:lnTo>
                  <a:pt x="5184576" y="0"/>
                </a:lnTo>
                <a:lnTo>
                  <a:pt x="4727376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"/>
          <p:cNvSpPr/>
          <p:nvPr/>
        </p:nvSpPr>
        <p:spPr>
          <a:xfrm>
            <a:off x="384707" y="3399062"/>
            <a:ext cx="552489" cy="211859"/>
          </a:xfrm>
          <a:custGeom>
            <a:avLst/>
            <a:gdLst>
              <a:gd name="connsiteX0" fmla="*/ 0 w 1152128"/>
              <a:gd name="connsiteY0" fmla="*/ 0 h 864096"/>
              <a:gd name="connsiteX1" fmla="*/ 1152128 w 1152128"/>
              <a:gd name="connsiteY1" fmla="*/ 0 h 864096"/>
              <a:gd name="connsiteX2" fmla="*/ 1152128 w 1152128"/>
              <a:gd name="connsiteY2" fmla="*/ 864096 h 864096"/>
              <a:gd name="connsiteX3" fmla="*/ 0 w 1152128"/>
              <a:gd name="connsiteY3" fmla="*/ 864096 h 864096"/>
              <a:gd name="connsiteX4" fmla="*/ 0 w 1152128"/>
              <a:gd name="connsiteY4" fmla="*/ 0 h 864096"/>
              <a:gd name="connsiteX0" fmla="*/ 0 w 1958578"/>
              <a:gd name="connsiteY0" fmla="*/ 0 h 864096"/>
              <a:gd name="connsiteX1" fmla="*/ 1958578 w 1958578"/>
              <a:gd name="connsiteY1" fmla="*/ 6350 h 864096"/>
              <a:gd name="connsiteX2" fmla="*/ 1152128 w 1958578"/>
              <a:gd name="connsiteY2" fmla="*/ 864096 h 864096"/>
              <a:gd name="connsiteX3" fmla="*/ 0 w 1958578"/>
              <a:gd name="connsiteY3" fmla="*/ 864096 h 864096"/>
              <a:gd name="connsiteX4" fmla="*/ 0 w 1958578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8578" h="864096">
                <a:moveTo>
                  <a:pt x="0" y="0"/>
                </a:moveTo>
                <a:lnTo>
                  <a:pt x="1958578" y="6350"/>
                </a:lnTo>
                <a:lnTo>
                  <a:pt x="1152128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rgbClr val="7FB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8"/>
          <p:cNvSpPr/>
          <p:nvPr/>
        </p:nvSpPr>
        <p:spPr>
          <a:xfrm>
            <a:off x="623405" y="3598220"/>
            <a:ext cx="162496" cy="52964"/>
          </a:xfrm>
          <a:custGeom>
            <a:avLst/>
            <a:gdLst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360040 w 360040"/>
              <a:gd name="connsiteY2" fmla="*/ 216024 h 216024"/>
              <a:gd name="connsiteX3" fmla="*/ 0 w 360040"/>
              <a:gd name="connsiteY3" fmla="*/ 216024 h 216024"/>
              <a:gd name="connsiteX4" fmla="*/ 0 w 360040"/>
              <a:gd name="connsiteY4" fmla="*/ 0 h 216024"/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174303 w 360040"/>
              <a:gd name="connsiteY2" fmla="*/ 111249 h 216024"/>
              <a:gd name="connsiteX3" fmla="*/ 0 w 360040"/>
              <a:gd name="connsiteY3" fmla="*/ 216024 h 216024"/>
              <a:gd name="connsiteX4" fmla="*/ 0 w 360040"/>
              <a:gd name="connsiteY4" fmla="*/ 0 h 216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040" h="216024">
                <a:moveTo>
                  <a:pt x="0" y="0"/>
                </a:moveTo>
                <a:lnTo>
                  <a:pt x="360040" y="0"/>
                </a:lnTo>
                <a:lnTo>
                  <a:pt x="174303" y="111249"/>
                </a:lnTo>
                <a:lnTo>
                  <a:pt x="0" y="21602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TextBox 62"/>
          <p:cNvSpPr txBox="1"/>
          <p:nvPr/>
        </p:nvSpPr>
        <p:spPr>
          <a:xfrm>
            <a:off x="761749" y="3432615"/>
            <a:ext cx="20233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Чет </a:t>
            </a:r>
            <a:r>
              <a:rPr lang="ru-RU" sz="9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элга</a:t>
            </a:r>
            <a:r>
              <a:rPr lang="ru-RU" sz="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9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кетган</a:t>
            </a:r>
            <a:r>
              <a:rPr lang="ru-RU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9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120</a:t>
            </a:r>
            <a:r>
              <a:rPr lang="ru-RU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9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sz="9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Прямоугольник 9"/>
          <p:cNvSpPr/>
          <p:nvPr/>
        </p:nvSpPr>
        <p:spPr>
          <a:xfrm>
            <a:off x="623404" y="3718255"/>
            <a:ext cx="2339951" cy="211859"/>
          </a:xfrm>
          <a:custGeom>
            <a:avLst/>
            <a:gdLst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51845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47273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84576" h="864096">
                <a:moveTo>
                  <a:pt x="0" y="0"/>
                </a:moveTo>
                <a:lnTo>
                  <a:pt x="5184576" y="0"/>
                </a:lnTo>
                <a:lnTo>
                  <a:pt x="4727376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"/>
          <p:cNvSpPr/>
          <p:nvPr/>
        </p:nvSpPr>
        <p:spPr>
          <a:xfrm>
            <a:off x="370418" y="3692280"/>
            <a:ext cx="552489" cy="211859"/>
          </a:xfrm>
          <a:custGeom>
            <a:avLst/>
            <a:gdLst>
              <a:gd name="connsiteX0" fmla="*/ 0 w 1152128"/>
              <a:gd name="connsiteY0" fmla="*/ 0 h 864096"/>
              <a:gd name="connsiteX1" fmla="*/ 1152128 w 1152128"/>
              <a:gd name="connsiteY1" fmla="*/ 0 h 864096"/>
              <a:gd name="connsiteX2" fmla="*/ 1152128 w 1152128"/>
              <a:gd name="connsiteY2" fmla="*/ 864096 h 864096"/>
              <a:gd name="connsiteX3" fmla="*/ 0 w 1152128"/>
              <a:gd name="connsiteY3" fmla="*/ 864096 h 864096"/>
              <a:gd name="connsiteX4" fmla="*/ 0 w 1152128"/>
              <a:gd name="connsiteY4" fmla="*/ 0 h 864096"/>
              <a:gd name="connsiteX0" fmla="*/ 0 w 1958578"/>
              <a:gd name="connsiteY0" fmla="*/ 0 h 864096"/>
              <a:gd name="connsiteX1" fmla="*/ 1958578 w 1958578"/>
              <a:gd name="connsiteY1" fmla="*/ 6350 h 864096"/>
              <a:gd name="connsiteX2" fmla="*/ 1152128 w 1958578"/>
              <a:gd name="connsiteY2" fmla="*/ 864096 h 864096"/>
              <a:gd name="connsiteX3" fmla="*/ 0 w 1958578"/>
              <a:gd name="connsiteY3" fmla="*/ 864096 h 864096"/>
              <a:gd name="connsiteX4" fmla="*/ 0 w 1958578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8578" h="864096">
                <a:moveTo>
                  <a:pt x="0" y="0"/>
                </a:moveTo>
                <a:lnTo>
                  <a:pt x="1958578" y="6350"/>
                </a:lnTo>
                <a:lnTo>
                  <a:pt x="1152128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rgbClr val="7FB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8"/>
          <p:cNvSpPr/>
          <p:nvPr/>
        </p:nvSpPr>
        <p:spPr>
          <a:xfrm>
            <a:off x="623405" y="3877149"/>
            <a:ext cx="162496" cy="52964"/>
          </a:xfrm>
          <a:custGeom>
            <a:avLst/>
            <a:gdLst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360040 w 360040"/>
              <a:gd name="connsiteY2" fmla="*/ 216024 h 216024"/>
              <a:gd name="connsiteX3" fmla="*/ 0 w 360040"/>
              <a:gd name="connsiteY3" fmla="*/ 216024 h 216024"/>
              <a:gd name="connsiteX4" fmla="*/ 0 w 360040"/>
              <a:gd name="connsiteY4" fmla="*/ 0 h 216024"/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174303 w 360040"/>
              <a:gd name="connsiteY2" fmla="*/ 111249 h 216024"/>
              <a:gd name="connsiteX3" fmla="*/ 0 w 360040"/>
              <a:gd name="connsiteY3" fmla="*/ 216024 h 216024"/>
              <a:gd name="connsiteX4" fmla="*/ 0 w 360040"/>
              <a:gd name="connsiteY4" fmla="*/ 0 h 216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040" h="216024">
                <a:moveTo>
                  <a:pt x="0" y="0"/>
                </a:moveTo>
                <a:lnTo>
                  <a:pt x="360040" y="0"/>
                </a:lnTo>
                <a:lnTo>
                  <a:pt x="174303" y="111249"/>
                </a:lnTo>
                <a:lnTo>
                  <a:pt x="0" y="21602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TextBox 66"/>
          <p:cNvSpPr txBox="1"/>
          <p:nvPr/>
        </p:nvSpPr>
        <p:spPr>
          <a:xfrm>
            <a:off x="761749" y="3687733"/>
            <a:ext cx="20233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Битирувчи ёшлар </a:t>
            </a:r>
            <a:r>
              <a:rPr lang="uz-Cyrl-UZ" sz="9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</a:t>
            </a:r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нафар</a:t>
            </a:r>
            <a:endParaRPr lang="uz-Cyrl-UZ" sz="9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466434" y="4612955"/>
            <a:ext cx="2497762" cy="392897"/>
          </a:xfrm>
          <a:prstGeom prst="rect">
            <a:avLst/>
          </a:prstGeom>
          <a:gradFill flip="none" rotWithShape="1">
            <a:gsLst>
              <a:gs pos="0">
                <a:srgbClr val="7FB1DE">
                  <a:tint val="66000"/>
                  <a:satMod val="160000"/>
                </a:srgbClr>
              </a:gs>
              <a:gs pos="50000">
                <a:srgbClr val="7FB1DE">
                  <a:tint val="44500"/>
                  <a:satMod val="160000"/>
                </a:srgbClr>
              </a:gs>
              <a:gs pos="100000">
                <a:srgbClr val="7FB1DE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tx2">
                <a:lumMod val="10000"/>
                <a:lumOff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TextBox 68"/>
          <p:cNvSpPr txBox="1"/>
          <p:nvPr/>
        </p:nvSpPr>
        <p:spPr>
          <a:xfrm>
            <a:off x="636324" y="4542930"/>
            <a:ext cx="12686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9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Ишсизлар сони </a:t>
            </a:r>
          </a:p>
          <a:p>
            <a:r>
              <a:rPr lang="uz-Cyrl-UZ" sz="9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01.01.2023 йил </a:t>
            </a:r>
            <a:endParaRPr lang="ru-RU" sz="9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01383" y="4770987"/>
            <a:ext cx="8996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174</a:t>
            </a:r>
            <a:r>
              <a:rPr lang="uz-Cyrl-UZ" sz="1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7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sz="1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1" name="Прямая соединительная линия 70"/>
          <p:cNvCxnSpPr/>
          <p:nvPr/>
        </p:nvCxnSpPr>
        <p:spPr>
          <a:xfrm>
            <a:off x="1779111" y="4639402"/>
            <a:ext cx="0" cy="324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1737666" y="4603256"/>
            <a:ext cx="94312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Аёллар сони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2454199" y="4596219"/>
            <a:ext cx="66444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104 </a:t>
            </a:r>
            <a:r>
              <a:rPr lang="uz-Cyrl-UZ" sz="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sz="8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1737666" y="4799243"/>
            <a:ext cx="105247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Эркаклар сони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2439920" y="4792206"/>
            <a:ext cx="65594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 </a:t>
            </a:r>
            <a:r>
              <a:rPr lang="uz-Cyrl-UZ" sz="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sz="8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6" name="Прямая соединительная линия 75"/>
          <p:cNvCxnSpPr/>
          <p:nvPr/>
        </p:nvCxnSpPr>
        <p:spPr>
          <a:xfrm>
            <a:off x="1865080" y="4808767"/>
            <a:ext cx="1041966" cy="6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Прямоугольник 9"/>
          <p:cNvSpPr/>
          <p:nvPr/>
        </p:nvSpPr>
        <p:spPr>
          <a:xfrm>
            <a:off x="681050" y="6157053"/>
            <a:ext cx="2339951" cy="274458"/>
          </a:xfrm>
          <a:custGeom>
            <a:avLst/>
            <a:gdLst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51845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47273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84576" h="864096">
                <a:moveTo>
                  <a:pt x="0" y="0"/>
                </a:moveTo>
                <a:lnTo>
                  <a:pt x="5184576" y="0"/>
                </a:lnTo>
                <a:lnTo>
                  <a:pt x="4727376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8" name="Группа 77"/>
          <p:cNvGrpSpPr/>
          <p:nvPr/>
        </p:nvGrpSpPr>
        <p:grpSpPr>
          <a:xfrm>
            <a:off x="506033" y="5358944"/>
            <a:ext cx="2536985" cy="1440815"/>
            <a:chOff x="465213" y="5249545"/>
            <a:chExt cx="2536985" cy="1115010"/>
          </a:xfrm>
        </p:grpSpPr>
        <p:sp>
          <p:nvSpPr>
            <p:cNvPr id="79" name="Прямоугольник 9"/>
            <p:cNvSpPr/>
            <p:nvPr/>
          </p:nvSpPr>
          <p:spPr>
            <a:xfrm>
              <a:off x="627710" y="5302509"/>
              <a:ext cx="2339951" cy="211859"/>
            </a:xfrm>
            <a:custGeom>
              <a:avLst/>
              <a:gdLst>
                <a:gd name="connsiteX0" fmla="*/ 0 w 5184576"/>
                <a:gd name="connsiteY0" fmla="*/ 0 h 864096"/>
                <a:gd name="connsiteX1" fmla="*/ 5184576 w 5184576"/>
                <a:gd name="connsiteY1" fmla="*/ 0 h 864096"/>
                <a:gd name="connsiteX2" fmla="*/ 5184576 w 5184576"/>
                <a:gd name="connsiteY2" fmla="*/ 864096 h 864096"/>
                <a:gd name="connsiteX3" fmla="*/ 0 w 5184576"/>
                <a:gd name="connsiteY3" fmla="*/ 864096 h 864096"/>
                <a:gd name="connsiteX4" fmla="*/ 0 w 5184576"/>
                <a:gd name="connsiteY4" fmla="*/ 0 h 864096"/>
                <a:gd name="connsiteX0" fmla="*/ 0 w 5184576"/>
                <a:gd name="connsiteY0" fmla="*/ 0 h 864096"/>
                <a:gd name="connsiteX1" fmla="*/ 5184576 w 5184576"/>
                <a:gd name="connsiteY1" fmla="*/ 0 h 864096"/>
                <a:gd name="connsiteX2" fmla="*/ 4727376 w 5184576"/>
                <a:gd name="connsiteY2" fmla="*/ 864096 h 864096"/>
                <a:gd name="connsiteX3" fmla="*/ 0 w 5184576"/>
                <a:gd name="connsiteY3" fmla="*/ 864096 h 864096"/>
                <a:gd name="connsiteX4" fmla="*/ 0 w 5184576"/>
                <a:gd name="connsiteY4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84576" h="864096">
                  <a:moveTo>
                    <a:pt x="0" y="0"/>
                  </a:moveTo>
                  <a:lnTo>
                    <a:pt x="5184576" y="0"/>
                  </a:lnTo>
                  <a:lnTo>
                    <a:pt x="4727376" y="864096"/>
                  </a:lnTo>
                  <a:lnTo>
                    <a:pt x="0" y="864096"/>
                  </a:lnTo>
                  <a:lnTo>
                    <a:pt x="0" y="0"/>
                  </a:lnTo>
                  <a:close/>
                </a:path>
              </a:pathLst>
            </a:cu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0" name="Прямоугольник 9"/>
            <p:cNvSpPr/>
            <p:nvPr/>
          </p:nvSpPr>
          <p:spPr>
            <a:xfrm>
              <a:off x="627710" y="5584398"/>
              <a:ext cx="2339951" cy="211859"/>
            </a:xfrm>
            <a:custGeom>
              <a:avLst/>
              <a:gdLst>
                <a:gd name="connsiteX0" fmla="*/ 0 w 5184576"/>
                <a:gd name="connsiteY0" fmla="*/ 0 h 864096"/>
                <a:gd name="connsiteX1" fmla="*/ 5184576 w 5184576"/>
                <a:gd name="connsiteY1" fmla="*/ 0 h 864096"/>
                <a:gd name="connsiteX2" fmla="*/ 5184576 w 5184576"/>
                <a:gd name="connsiteY2" fmla="*/ 864096 h 864096"/>
                <a:gd name="connsiteX3" fmla="*/ 0 w 5184576"/>
                <a:gd name="connsiteY3" fmla="*/ 864096 h 864096"/>
                <a:gd name="connsiteX4" fmla="*/ 0 w 5184576"/>
                <a:gd name="connsiteY4" fmla="*/ 0 h 864096"/>
                <a:gd name="connsiteX0" fmla="*/ 0 w 5184576"/>
                <a:gd name="connsiteY0" fmla="*/ 0 h 864096"/>
                <a:gd name="connsiteX1" fmla="*/ 5184576 w 5184576"/>
                <a:gd name="connsiteY1" fmla="*/ 0 h 864096"/>
                <a:gd name="connsiteX2" fmla="*/ 4727376 w 5184576"/>
                <a:gd name="connsiteY2" fmla="*/ 864096 h 864096"/>
                <a:gd name="connsiteX3" fmla="*/ 0 w 5184576"/>
                <a:gd name="connsiteY3" fmla="*/ 864096 h 864096"/>
                <a:gd name="connsiteX4" fmla="*/ 0 w 5184576"/>
                <a:gd name="connsiteY4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84576" h="864096">
                  <a:moveTo>
                    <a:pt x="0" y="0"/>
                  </a:moveTo>
                  <a:lnTo>
                    <a:pt x="5184576" y="0"/>
                  </a:lnTo>
                  <a:lnTo>
                    <a:pt x="4727376" y="864096"/>
                  </a:lnTo>
                  <a:lnTo>
                    <a:pt x="0" y="864096"/>
                  </a:lnTo>
                  <a:lnTo>
                    <a:pt x="0" y="0"/>
                  </a:lnTo>
                  <a:close/>
                </a:path>
              </a:pathLst>
            </a:cu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1" name="Прямоугольник 9"/>
            <p:cNvSpPr/>
            <p:nvPr/>
          </p:nvSpPr>
          <p:spPr>
            <a:xfrm>
              <a:off x="627710" y="6152696"/>
              <a:ext cx="2339951" cy="211859"/>
            </a:xfrm>
            <a:custGeom>
              <a:avLst/>
              <a:gdLst>
                <a:gd name="connsiteX0" fmla="*/ 0 w 5184576"/>
                <a:gd name="connsiteY0" fmla="*/ 0 h 864096"/>
                <a:gd name="connsiteX1" fmla="*/ 5184576 w 5184576"/>
                <a:gd name="connsiteY1" fmla="*/ 0 h 864096"/>
                <a:gd name="connsiteX2" fmla="*/ 5184576 w 5184576"/>
                <a:gd name="connsiteY2" fmla="*/ 864096 h 864096"/>
                <a:gd name="connsiteX3" fmla="*/ 0 w 5184576"/>
                <a:gd name="connsiteY3" fmla="*/ 864096 h 864096"/>
                <a:gd name="connsiteX4" fmla="*/ 0 w 5184576"/>
                <a:gd name="connsiteY4" fmla="*/ 0 h 864096"/>
                <a:gd name="connsiteX0" fmla="*/ 0 w 5184576"/>
                <a:gd name="connsiteY0" fmla="*/ 0 h 864096"/>
                <a:gd name="connsiteX1" fmla="*/ 5184576 w 5184576"/>
                <a:gd name="connsiteY1" fmla="*/ 0 h 864096"/>
                <a:gd name="connsiteX2" fmla="*/ 4727376 w 5184576"/>
                <a:gd name="connsiteY2" fmla="*/ 864096 h 864096"/>
                <a:gd name="connsiteX3" fmla="*/ 0 w 5184576"/>
                <a:gd name="connsiteY3" fmla="*/ 864096 h 864096"/>
                <a:gd name="connsiteX4" fmla="*/ 0 w 5184576"/>
                <a:gd name="connsiteY4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84576" h="864096">
                  <a:moveTo>
                    <a:pt x="0" y="0"/>
                  </a:moveTo>
                  <a:lnTo>
                    <a:pt x="5184576" y="0"/>
                  </a:lnTo>
                  <a:lnTo>
                    <a:pt x="4727376" y="864096"/>
                  </a:lnTo>
                  <a:lnTo>
                    <a:pt x="0" y="864096"/>
                  </a:lnTo>
                  <a:lnTo>
                    <a:pt x="0" y="0"/>
                  </a:lnTo>
                  <a:close/>
                </a:path>
              </a:pathLst>
            </a:cu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872735" y="5859211"/>
              <a:ext cx="2023324" cy="1786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9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Ер ажратиш</a:t>
              </a:r>
              <a:r>
                <a:rPr lang="en-US" sz="9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uz-Cyrl-UZ" sz="9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r>
                <a:rPr lang="en-US" sz="9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uz-Cyrl-UZ" sz="900" b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80 та </a:t>
              </a:r>
              <a:r>
                <a:rPr lang="uz-Cyrl-UZ" sz="9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(64 га)</a:t>
              </a:r>
              <a:endParaRPr lang="uz-Cyrl-UZ" sz="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83" name="Группа 82"/>
            <p:cNvGrpSpPr/>
            <p:nvPr/>
          </p:nvGrpSpPr>
          <p:grpSpPr>
            <a:xfrm>
              <a:off x="465213" y="5249545"/>
              <a:ext cx="2536985" cy="1115009"/>
              <a:chOff x="465213" y="5249545"/>
              <a:chExt cx="2536985" cy="1115009"/>
            </a:xfrm>
          </p:grpSpPr>
          <p:sp>
            <p:nvSpPr>
              <p:cNvPr id="84" name="Прямоугольник 6"/>
              <p:cNvSpPr/>
              <p:nvPr/>
            </p:nvSpPr>
            <p:spPr>
              <a:xfrm>
                <a:off x="465213" y="5249545"/>
                <a:ext cx="552489" cy="211859"/>
              </a:xfrm>
              <a:custGeom>
                <a:avLst/>
                <a:gdLst>
                  <a:gd name="connsiteX0" fmla="*/ 0 w 1152128"/>
                  <a:gd name="connsiteY0" fmla="*/ 0 h 864096"/>
                  <a:gd name="connsiteX1" fmla="*/ 1152128 w 1152128"/>
                  <a:gd name="connsiteY1" fmla="*/ 0 h 864096"/>
                  <a:gd name="connsiteX2" fmla="*/ 1152128 w 1152128"/>
                  <a:gd name="connsiteY2" fmla="*/ 864096 h 864096"/>
                  <a:gd name="connsiteX3" fmla="*/ 0 w 1152128"/>
                  <a:gd name="connsiteY3" fmla="*/ 864096 h 864096"/>
                  <a:gd name="connsiteX4" fmla="*/ 0 w 1152128"/>
                  <a:gd name="connsiteY4" fmla="*/ 0 h 864096"/>
                  <a:gd name="connsiteX0" fmla="*/ 0 w 1958578"/>
                  <a:gd name="connsiteY0" fmla="*/ 0 h 864096"/>
                  <a:gd name="connsiteX1" fmla="*/ 1958578 w 1958578"/>
                  <a:gd name="connsiteY1" fmla="*/ 6350 h 864096"/>
                  <a:gd name="connsiteX2" fmla="*/ 1152128 w 1958578"/>
                  <a:gd name="connsiteY2" fmla="*/ 864096 h 864096"/>
                  <a:gd name="connsiteX3" fmla="*/ 0 w 1958578"/>
                  <a:gd name="connsiteY3" fmla="*/ 864096 h 864096"/>
                  <a:gd name="connsiteX4" fmla="*/ 0 w 1958578"/>
                  <a:gd name="connsiteY4" fmla="*/ 0 h 86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58578" h="864096">
                    <a:moveTo>
                      <a:pt x="0" y="0"/>
                    </a:moveTo>
                    <a:lnTo>
                      <a:pt x="1958578" y="6350"/>
                    </a:lnTo>
                    <a:lnTo>
                      <a:pt x="1152128" y="864096"/>
                    </a:lnTo>
                    <a:lnTo>
                      <a:pt x="0" y="8640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B1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85" name="Прямоугольник 8"/>
              <p:cNvSpPr/>
              <p:nvPr/>
            </p:nvSpPr>
            <p:spPr>
              <a:xfrm>
                <a:off x="627711" y="5461403"/>
                <a:ext cx="162496" cy="52964"/>
              </a:xfrm>
              <a:custGeom>
                <a:avLst/>
                <a:gdLst>
                  <a:gd name="connsiteX0" fmla="*/ 0 w 360040"/>
                  <a:gd name="connsiteY0" fmla="*/ 0 h 216024"/>
                  <a:gd name="connsiteX1" fmla="*/ 360040 w 360040"/>
                  <a:gd name="connsiteY1" fmla="*/ 0 h 216024"/>
                  <a:gd name="connsiteX2" fmla="*/ 360040 w 360040"/>
                  <a:gd name="connsiteY2" fmla="*/ 216024 h 216024"/>
                  <a:gd name="connsiteX3" fmla="*/ 0 w 360040"/>
                  <a:gd name="connsiteY3" fmla="*/ 216024 h 216024"/>
                  <a:gd name="connsiteX4" fmla="*/ 0 w 360040"/>
                  <a:gd name="connsiteY4" fmla="*/ 0 h 216024"/>
                  <a:gd name="connsiteX0" fmla="*/ 0 w 360040"/>
                  <a:gd name="connsiteY0" fmla="*/ 0 h 216024"/>
                  <a:gd name="connsiteX1" fmla="*/ 360040 w 360040"/>
                  <a:gd name="connsiteY1" fmla="*/ 0 h 216024"/>
                  <a:gd name="connsiteX2" fmla="*/ 174303 w 360040"/>
                  <a:gd name="connsiteY2" fmla="*/ 111249 h 216024"/>
                  <a:gd name="connsiteX3" fmla="*/ 0 w 360040"/>
                  <a:gd name="connsiteY3" fmla="*/ 216024 h 216024"/>
                  <a:gd name="connsiteX4" fmla="*/ 0 w 360040"/>
                  <a:gd name="connsiteY4" fmla="*/ 0 h 216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0040" h="216024">
                    <a:moveTo>
                      <a:pt x="0" y="0"/>
                    </a:moveTo>
                    <a:lnTo>
                      <a:pt x="360040" y="0"/>
                    </a:lnTo>
                    <a:lnTo>
                      <a:pt x="174303" y="111249"/>
                    </a:lnTo>
                    <a:lnTo>
                      <a:pt x="0" y="2160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6" name="TextBox 85"/>
              <p:cNvSpPr txBox="1"/>
              <p:nvPr/>
            </p:nvSpPr>
            <p:spPr>
              <a:xfrm>
                <a:off x="880355" y="5279035"/>
                <a:ext cx="2023324" cy="1786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z-Cyrl-UZ" sz="9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Доимий ишга жойлаштириш-</a:t>
                </a:r>
                <a:r>
                  <a:rPr lang="uz-Cyrl-UZ" sz="9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uz-Cyrl-UZ" sz="900" b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</a:t>
                </a:r>
                <a:r>
                  <a:rPr lang="uz-Cyrl-UZ" sz="900" b="1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endParaRPr lang="uz-Cyrl-UZ" sz="9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Прямоугольник 6"/>
              <p:cNvSpPr/>
              <p:nvPr/>
            </p:nvSpPr>
            <p:spPr>
              <a:xfrm>
                <a:off x="465213" y="5531434"/>
                <a:ext cx="552489" cy="211859"/>
              </a:xfrm>
              <a:custGeom>
                <a:avLst/>
                <a:gdLst>
                  <a:gd name="connsiteX0" fmla="*/ 0 w 1152128"/>
                  <a:gd name="connsiteY0" fmla="*/ 0 h 864096"/>
                  <a:gd name="connsiteX1" fmla="*/ 1152128 w 1152128"/>
                  <a:gd name="connsiteY1" fmla="*/ 0 h 864096"/>
                  <a:gd name="connsiteX2" fmla="*/ 1152128 w 1152128"/>
                  <a:gd name="connsiteY2" fmla="*/ 864096 h 864096"/>
                  <a:gd name="connsiteX3" fmla="*/ 0 w 1152128"/>
                  <a:gd name="connsiteY3" fmla="*/ 864096 h 864096"/>
                  <a:gd name="connsiteX4" fmla="*/ 0 w 1152128"/>
                  <a:gd name="connsiteY4" fmla="*/ 0 h 864096"/>
                  <a:gd name="connsiteX0" fmla="*/ 0 w 1958578"/>
                  <a:gd name="connsiteY0" fmla="*/ 0 h 864096"/>
                  <a:gd name="connsiteX1" fmla="*/ 1958578 w 1958578"/>
                  <a:gd name="connsiteY1" fmla="*/ 6350 h 864096"/>
                  <a:gd name="connsiteX2" fmla="*/ 1152128 w 1958578"/>
                  <a:gd name="connsiteY2" fmla="*/ 864096 h 864096"/>
                  <a:gd name="connsiteX3" fmla="*/ 0 w 1958578"/>
                  <a:gd name="connsiteY3" fmla="*/ 864096 h 864096"/>
                  <a:gd name="connsiteX4" fmla="*/ 0 w 1958578"/>
                  <a:gd name="connsiteY4" fmla="*/ 0 h 86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58578" h="864096">
                    <a:moveTo>
                      <a:pt x="0" y="0"/>
                    </a:moveTo>
                    <a:lnTo>
                      <a:pt x="1958578" y="6350"/>
                    </a:lnTo>
                    <a:lnTo>
                      <a:pt x="1152128" y="864096"/>
                    </a:lnTo>
                    <a:lnTo>
                      <a:pt x="0" y="8640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B1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88" name="Прямоугольник 8"/>
              <p:cNvSpPr/>
              <p:nvPr/>
            </p:nvSpPr>
            <p:spPr>
              <a:xfrm>
                <a:off x="627711" y="5743292"/>
                <a:ext cx="162496" cy="52964"/>
              </a:xfrm>
              <a:custGeom>
                <a:avLst/>
                <a:gdLst>
                  <a:gd name="connsiteX0" fmla="*/ 0 w 360040"/>
                  <a:gd name="connsiteY0" fmla="*/ 0 h 216024"/>
                  <a:gd name="connsiteX1" fmla="*/ 360040 w 360040"/>
                  <a:gd name="connsiteY1" fmla="*/ 0 h 216024"/>
                  <a:gd name="connsiteX2" fmla="*/ 360040 w 360040"/>
                  <a:gd name="connsiteY2" fmla="*/ 216024 h 216024"/>
                  <a:gd name="connsiteX3" fmla="*/ 0 w 360040"/>
                  <a:gd name="connsiteY3" fmla="*/ 216024 h 216024"/>
                  <a:gd name="connsiteX4" fmla="*/ 0 w 360040"/>
                  <a:gd name="connsiteY4" fmla="*/ 0 h 216024"/>
                  <a:gd name="connsiteX0" fmla="*/ 0 w 360040"/>
                  <a:gd name="connsiteY0" fmla="*/ 0 h 216024"/>
                  <a:gd name="connsiteX1" fmla="*/ 360040 w 360040"/>
                  <a:gd name="connsiteY1" fmla="*/ 0 h 216024"/>
                  <a:gd name="connsiteX2" fmla="*/ 174303 w 360040"/>
                  <a:gd name="connsiteY2" fmla="*/ 111249 h 216024"/>
                  <a:gd name="connsiteX3" fmla="*/ 0 w 360040"/>
                  <a:gd name="connsiteY3" fmla="*/ 216024 h 216024"/>
                  <a:gd name="connsiteX4" fmla="*/ 0 w 360040"/>
                  <a:gd name="connsiteY4" fmla="*/ 0 h 216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0040" h="216024">
                    <a:moveTo>
                      <a:pt x="0" y="0"/>
                    </a:moveTo>
                    <a:lnTo>
                      <a:pt x="360040" y="0"/>
                    </a:lnTo>
                    <a:lnTo>
                      <a:pt x="174303" y="111249"/>
                    </a:lnTo>
                    <a:lnTo>
                      <a:pt x="0" y="2160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9" name="TextBox 88"/>
              <p:cNvSpPr txBox="1"/>
              <p:nvPr/>
            </p:nvSpPr>
            <p:spPr>
              <a:xfrm>
                <a:off x="880355" y="5543621"/>
                <a:ext cx="2023324" cy="2858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z-Cyrl-UZ" sz="9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Кредит ажратиш орқали- </a:t>
                </a:r>
                <a:r>
                  <a:rPr lang="uz-Cyrl-UZ" sz="900" b="1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62 та</a:t>
                </a:r>
                <a:r>
                  <a:rPr lang="uz-Cyrl-UZ" sz="9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9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 </a:t>
                </a:r>
                <a:r>
                  <a:rPr lang="uz-Cyrl-UZ" sz="9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(1315,0 млн)</a:t>
                </a:r>
                <a:endParaRPr lang="uz-Cyrl-UZ" sz="9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" name="Прямоугольник 6"/>
              <p:cNvSpPr/>
              <p:nvPr/>
            </p:nvSpPr>
            <p:spPr>
              <a:xfrm>
                <a:off x="465213" y="5813956"/>
                <a:ext cx="552489" cy="211859"/>
              </a:xfrm>
              <a:custGeom>
                <a:avLst/>
                <a:gdLst>
                  <a:gd name="connsiteX0" fmla="*/ 0 w 1152128"/>
                  <a:gd name="connsiteY0" fmla="*/ 0 h 864096"/>
                  <a:gd name="connsiteX1" fmla="*/ 1152128 w 1152128"/>
                  <a:gd name="connsiteY1" fmla="*/ 0 h 864096"/>
                  <a:gd name="connsiteX2" fmla="*/ 1152128 w 1152128"/>
                  <a:gd name="connsiteY2" fmla="*/ 864096 h 864096"/>
                  <a:gd name="connsiteX3" fmla="*/ 0 w 1152128"/>
                  <a:gd name="connsiteY3" fmla="*/ 864096 h 864096"/>
                  <a:gd name="connsiteX4" fmla="*/ 0 w 1152128"/>
                  <a:gd name="connsiteY4" fmla="*/ 0 h 864096"/>
                  <a:gd name="connsiteX0" fmla="*/ 0 w 1958578"/>
                  <a:gd name="connsiteY0" fmla="*/ 0 h 864096"/>
                  <a:gd name="connsiteX1" fmla="*/ 1958578 w 1958578"/>
                  <a:gd name="connsiteY1" fmla="*/ 6350 h 864096"/>
                  <a:gd name="connsiteX2" fmla="*/ 1152128 w 1958578"/>
                  <a:gd name="connsiteY2" fmla="*/ 864096 h 864096"/>
                  <a:gd name="connsiteX3" fmla="*/ 0 w 1958578"/>
                  <a:gd name="connsiteY3" fmla="*/ 864096 h 864096"/>
                  <a:gd name="connsiteX4" fmla="*/ 0 w 1958578"/>
                  <a:gd name="connsiteY4" fmla="*/ 0 h 86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58578" h="864096">
                    <a:moveTo>
                      <a:pt x="0" y="0"/>
                    </a:moveTo>
                    <a:lnTo>
                      <a:pt x="1958578" y="6350"/>
                    </a:lnTo>
                    <a:lnTo>
                      <a:pt x="1152128" y="864096"/>
                    </a:lnTo>
                    <a:lnTo>
                      <a:pt x="0" y="8640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B1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91" name="Прямоугольник 8"/>
              <p:cNvSpPr/>
              <p:nvPr/>
            </p:nvSpPr>
            <p:spPr>
              <a:xfrm>
                <a:off x="627711" y="6025814"/>
                <a:ext cx="162496" cy="52964"/>
              </a:xfrm>
              <a:custGeom>
                <a:avLst/>
                <a:gdLst>
                  <a:gd name="connsiteX0" fmla="*/ 0 w 360040"/>
                  <a:gd name="connsiteY0" fmla="*/ 0 h 216024"/>
                  <a:gd name="connsiteX1" fmla="*/ 360040 w 360040"/>
                  <a:gd name="connsiteY1" fmla="*/ 0 h 216024"/>
                  <a:gd name="connsiteX2" fmla="*/ 360040 w 360040"/>
                  <a:gd name="connsiteY2" fmla="*/ 216024 h 216024"/>
                  <a:gd name="connsiteX3" fmla="*/ 0 w 360040"/>
                  <a:gd name="connsiteY3" fmla="*/ 216024 h 216024"/>
                  <a:gd name="connsiteX4" fmla="*/ 0 w 360040"/>
                  <a:gd name="connsiteY4" fmla="*/ 0 h 216024"/>
                  <a:gd name="connsiteX0" fmla="*/ 0 w 360040"/>
                  <a:gd name="connsiteY0" fmla="*/ 0 h 216024"/>
                  <a:gd name="connsiteX1" fmla="*/ 360040 w 360040"/>
                  <a:gd name="connsiteY1" fmla="*/ 0 h 216024"/>
                  <a:gd name="connsiteX2" fmla="*/ 174303 w 360040"/>
                  <a:gd name="connsiteY2" fmla="*/ 111249 h 216024"/>
                  <a:gd name="connsiteX3" fmla="*/ 0 w 360040"/>
                  <a:gd name="connsiteY3" fmla="*/ 216024 h 216024"/>
                  <a:gd name="connsiteX4" fmla="*/ 0 w 360040"/>
                  <a:gd name="connsiteY4" fmla="*/ 0 h 216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0040" h="216024">
                    <a:moveTo>
                      <a:pt x="0" y="0"/>
                    </a:moveTo>
                    <a:lnTo>
                      <a:pt x="360040" y="0"/>
                    </a:lnTo>
                    <a:lnTo>
                      <a:pt x="174303" y="111249"/>
                    </a:lnTo>
                    <a:lnTo>
                      <a:pt x="0" y="2160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2" name="Прямоугольник 6"/>
              <p:cNvSpPr/>
              <p:nvPr/>
            </p:nvSpPr>
            <p:spPr>
              <a:xfrm>
                <a:off x="465213" y="6099732"/>
                <a:ext cx="552489" cy="211859"/>
              </a:xfrm>
              <a:custGeom>
                <a:avLst/>
                <a:gdLst>
                  <a:gd name="connsiteX0" fmla="*/ 0 w 1152128"/>
                  <a:gd name="connsiteY0" fmla="*/ 0 h 864096"/>
                  <a:gd name="connsiteX1" fmla="*/ 1152128 w 1152128"/>
                  <a:gd name="connsiteY1" fmla="*/ 0 h 864096"/>
                  <a:gd name="connsiteX2" fmla="*/ 1152128 w 1152128"/>
                  <a:gd name="connsiteY2" fmla="*/ 864096 h 864096"/>
                  <a:gd name="connsiteX3" fmla="*/ 0 w 1152128"/>
                  <a:gd name="connsiteY3" fmla="*/ 864096 h 864096"/>
                  <a:gd name="connsiteX4" fmla="*/ 0 w 1152128"/>
                  <a:gd name="connsiteY4" fmla="*/ 0 h 864096"/>
                  <a:gd name="connsiteX0" fmla="*/ 0 w 1958578"/>
                  <a:gd name="connsiteY0" fmla="*/ 0 h 864096"/>
                  <a:gd name="connsiteX1" fmla="*/ 1958578 w 1958578"/>
                  <a:gd name="connsiteY1" fmla="*/ 6350 h 864096"/>
                  <a:gd name="connsiteX2" fmla="*/ 1152128 w 1958578"/>
                  <a:gd name="connsiteY2" fmla="*/ 864096 h 864096"/>
                  <a:gd name="connsiteX3" fmla="*/ 0 w 1958578"/>
                  <a:gd name="connsiteY3" fmla="*/ 864096 h 864096"/>
                  <a:gd name="connsiteX4" fmla="*/ 0 w 1958578"/>
                  <a:gd name="connsiteY4" fmla="*/ 0 h 86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58578" h="864096">
                    <a:moveTo>
                      <a:pt x="0" y="0"/>
                    </a:moveTo>
                    <a:lnTo>
                      <a:pt x="1958578" y="6350"/>
                    </a:lnTo>
                    <a:lnTo>
                      <a:pt x="1152128" y="864096"/>
                    </a:lnTo>
                    <a:lnTo>
                      <a:pt x="0" y="8640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B1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93" name="Прямоугольник 8"/>
              <p:cNvSpPr/>
              <p:nvPr/>
            </p:nvSpPr>
            <p:spPr>
              <a:xfrm>
                <a:off x="627711" y="6311590"/>
                <a:ext cx="162496" cy="52964"/>
              </a:xfrm>
              <a:custGeom>
                <a:avLst/>
                <a:gdLst>
                  <a:gd name="connsiteX0" fmla="*/ 0 w 360040"/>
                  <a:gd name="connsiteY0" fmla="*/ 0 h 216024"/>
                  <a:gd name="connsiteX1" fmla="*/ 360040 w 360040"/>
                  <a:gd name="connsiteY1" fmla="*/ 0 h 216024"/>
                  <a:gd name="connsiteX2" fmla="*/ 360040 w 360040"/>
                  <a:gd name="connsiteY2" fmla="*/ 216024 h 216024"/>
                  <a:gd name="connsiteX3" fmla="*/ 0 w 360040"/>
                  <a:gd name="connsiteY3" fmla="*/ 216024 h 216024"/>
                  <a:gd name="connsiteX4" fmla="*/ 0 w 360040"/>
                  <a:gd name="connsiteY4" fmla="*/ 0 h 216024"/>
                  <a:gd name="connsiteX0" fmla="*/ 0 w 360040"/>
                  <a:gd name="connsiteY0" fmla="*/ 0 h 216024"/>
                  <a:gd name="connsiteX1" fmla="*/ 360040 w 360040"/>
                  <a:gd name="connsiteY1" fmla="*/ 0 h 216024"/>
                  <a:gd name="connsiteX2" fmla="*/ 174303 w 360040"/>
                  <a:gd name="connsiteY2" fmla="*/ 111249 h 216024"/>
                  <a:gd name="connsiteX3" fmla="*/ 0 w 360040"/>
                  <a:gd name="connsiteY3" fmla="*/ 216024 h 216024"/>
                  <a:gd name="connsiteX4" fmla="*/ 0 w 360040"/>
                  <a:gd name="connsiteY4" fmla="*/ 0 h 216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0040" h="216024">
                    <a:moveTo>
                      <a:pt x="0" y="0"/>
                    </a:moveTo>
                    <a:lnTo>
                      <a:pt x="360040" y="0"/>
                    </a:lnTo>
                    <a:lnTo>
                      <a:pt x="174303" y="111249"/>
                    </a:lnTo>
                    <a:lnTo>
                      <a:pt x="0" y="2160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>
                <a:off x="880354" y="6143083"/>
                <a:ext cx="2121844" cy="1786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z-Cyrl-UZ" sz="900" b="1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Субсидия </a:t>
                </a:r>
                <a:r>
                  <a:rPr lang="uz-Cyrl-UZ" sz="9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ажратиш</a:t>
                </a:r>
                <a:r>
                  <a:rPr lang="en-US" sz="9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uz-Cyrl-UZ" sz="9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</a:t>
                </a:r>
                <a:r>
                  <a:rPr lang="en-US" sz="9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uz-Cyrl-UZ" sz="900" b="1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</a:t>
                </a:r>
                <a:r>
                  <a:rPr lang="en-US" sz="800" b="1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endParaRPr lang="uz-Cyrl-UZ" sz="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95" name="Скругленный прямоугольник 94"/>
          <p:cNvSpPr/>
          <p:nvPr/>
        </p:nvSpPr>
        <p:spPr>
          <a:xfrm>
            <a:off x="325425" y="1577776"/>
            <a:ext cx="5849586" cy="2647483"/>
          </a:xfrm>
          <a:prstGeom prst="roundRect">
            <a:avLst/>
          </a:prstGeom>
          <a:noFill/>
          <a:ln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Прямоугольник 9"/>
          <p:cNvSpPr/>
          <p:nvPr/>
        </p:nvSpPr>
        <p:spPr>
          <a:xfrm>
            <a:off x="737869" y="3960193"/>
            <a:ext cx="2339951" cy="211859"/>
          </a:xfrm>
          <a:custGeom>
            <a:avLst/>
            <a:gdLst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51845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  <a:gd name="connsiteX0" fmla="*/ 0 w 5184576"/>
              <a:gd name="connsiteY0" fmla="*/ 0 h 864096"/>
              <a:gd name="connsiteX1" fmla="*/ 5184576 w 5184576"/>
              <a:gd name="connsiteY1" fmla="*/ 0 h 864096"/>
              <a:gd name="connsiteX2" fmla="*/ 4727376 w 5184576"/>
              <a:gd name="connsiteY2" fmla="*/ 864096 h 864096"/>
              <a:gd name="connsiteX3" fmla="*/ 0 w 5184576"/>
              <a:gd name="connsiteY3" fmla="*/ 864096 h 864096"/>
              <a:gd name="connsiteX4" fmla="*/ 0 w 5184576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84576" h="864096">
                <a:moveTo>
                  <a:pt x="0" y="0"/>
                </a:moveTo>
                <a:lnTo>
                  <a:pt x="5184576" y="0"/>
                </a:lnTo>
                <a:lnTo>
                  <a:pt x="4727376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z-Cyrl-UZ" sz="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Тадбиркорлик субъектлари </a:t>
            </a:r>
            <a:r>
              <a:rPr lang="uz-Cyrl-UZ" sz="9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</a:t>
            </a:r>
            <a:r>
              <a:rPr lang="uz-Cyrl-UZ" sz="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</a:p>
        </p:txBody>
      </p:sp>
      <p:sp>
        <p:nvSpPr>
          <p:cNvPr id="97" name="Прямоугольник 6"/>
          <p:cNvSpPr/>
          <p:nvPr/>
        </p:nvSpPr>
        <p:spPr>
          <a:xfrm>
            <a:off x="370402" y="3930414"/>
            <a:ext cx="552489" cy="211859"/>
          </a:xfrm>
          <a:custGeom>
            <a:avLst/>
            <a:gdLst>
              <a:gd name="connsiteX0" fmla="*/ 0 w 1152128"/>
              <a:gd name="connsiteY0" fmla="*/ 0 h 864096"/>
              <a:gd name="connsiteX1" fmla="*/ 1152128 w 1152128"/>
              <a:gd name="connsiteY1" fmla="*/ 0 h 864096"/>
              <a:gd name="connsiteX2" fmla="*/ 1152128 w 1152128"/>
              <a:gd name="connsiteY2" fmla="*/ 864096 h 864096"/>
              <a:gd name="connsiteX3" fmla="*/ 0 w 1152128"/>
              <a:gd name="connsiteY3" fmla="*/ 864096 h 864096"/>
              <a:gd name="connsiteX4" fmla="*/ 0 w 1152128"/>
              <a:gd name="connsiteY4" fmla="*/ 0 h 864096"/>
              <a:gd name="connsiteX0" fmla="*/ 0 w 1958578"/>
              <a:gd name="connsiteY0" fmla="*/ 0 h 864096"/>
              <a:gd name="connsiteX1" fmla="*/ 1958578 w 1958578"/>
              <a:gd name="connsiteY1" fmla="*/ 6350 h 864096"/>
              <a:gd name="connsiteX2" fmla="*/ 1152128 w 1958578"/>
              <a:gd name="connsiteY2" fmla="*/ 864096 h 864096"/>
              <a:gd name="connsiteX3" fmla="*/ 0 w 1958578"/>
              <a:gd name="connsiteY3" fmla="*/ 864096 h 864096"/>
              <a:gd name="connsiteX4" fmla="*/ 0 w 1958578"/>
              <a:gd name="connsiteY4" fmla="*/ 0 h 86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8578" h="864096">
                <a:moveTo>
                  <a:pt x="0" y="0"/>
                </a:moveTo>
                <a:lnTo>
                  <a:pt x="1958578" y="6350"/>
                </a:lnTo>
                <a:lnTo>
                  <a:pt x="1152128" y="864096"/>
                </a:lnTo>
                <a:lnTo>
                  <a:pt x="0" y="864096"/>
                </a:lnTo>
                <a:lnTo>
                  <a:pt x="0" y="0"/>
                </a:lnTo>
                <a:close/>
              </a:path>
            </a:pathLst>
          </a:custGeom>
          <a:solidFill>
            <a:srgbClr val="7FB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Скругленный прямоугольник 97"/>
          <p:cNvSpPr/>
          <p:nvPr/>
        </p:nvSpPr>
        <p:spPr>
          <a:xfrm>
            <a:off x="305712" y="4261838"/>
            <a:ext cx="5792924" cy="209227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TextBox 98"/>
          <p:cNvSpPr txBox="1"/>
          <p:nvPr/>
        </p:nvSpPr>
        <p:spPr>
          <a:xfrm>
            <a:off x="642483" y="4204435"/>
            <a:ext cx="5270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Бандлик</a:t>
            </a:r>
            <a:r>
              <a:rPr lang="uz-Cyrl-UZ" sz="1400" b="1" dirty="0" smtClean="0">
                <a:solidFill>
                  <a:srgbClr val="00339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uz-Cyrl-UZ" sz="1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Скругленный прямоугольник 99"/>
          <p:cNvSpPr/>
          <p:nvPr/>
        </p:nvSpPr>
        <p:spPr>
          <a:xfrm>
            <a:off x="381289" y="5033783"/>
            <a:ext cx="2908919" cy="29362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/>
          </a:p>
        </p:txBody>
      </p:sp>
      <p:sp>
        <p:nvSpPr>
          <p:cNvPr id="101" name="TextBox 100"/>
          <p:cNvSpPr txBox="1"/>
          <p:nvPr/>
        </p:nvSpPr>
        <p:spPr>
          <a:xfrm>
            <a:off x="405960" y="5037122"/>
            <a:ext cx="297514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z-Cyrl-UZ" sz="1000" b="1" dirty="0" smtClean="0">
                <a:solidFill>
                  <a:srgbClr val="0043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Бандлиги таъминланган йўналишлар</a:t>
            </a:r>
            <a:r>
              <a:rPr lang="en-US" sz="1000" b="1" dirty="0">
                <a:solidFill>
                  <a:srgbClr val="0043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uz-Cyrl-UZ" sz="1000" b="1" dirty="0">
              <a:solidFill>
                <a:srgbClr val="00438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" name="Скругленный прямоугольник 101"/>
          <p:cNvSpPr/>
          <p:nvPr/>
        </p:nvSpPr>
        <p:spPr>
          <a:xfrm>
            <a:off x="3031749" y="4607261"/>
            <a:ext cx="2944034" cy="35915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03" name="TextBox 102"/>
          <p:cNvSpPr txBox="1"/>
          <p:nvPr/>
        </p:nvSpPr>
        <p:spPr>
          <a:xfrm>
            <a:off x="3018200" y="4615516"/>
            <a:ext cx="30244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900" b="1" dirty="0" smtClean="0">
                <a:solidFill>
                  <a:srgbClr val="0043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01.10.2023 йил</a:t>
            </a:r>
            <a:r>
              <a:rPr lang="en-US" sz="900" b="1" dirty="0" smtClean="0">
                <a:solidFill>
                  <a:srgbClr val="0043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900" b="1" dirty="0" smtClean="0">
                <a:solidFill>
                  <a:srgbClr val="0043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холатидаги </a:t>
            </a:r>
            <a:r>
              <a:rPr lang="uz-Cyrl-UZ" sz="9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</a:t>
            </a:r>
            <a:r>
              <a:rPr lang="uz-Cyrl-UZ" sz="900" b="1" dirty="0" smtClean="0">
                <a:solidFill>
                  <a:srgbClr val="0043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нафар </a:t>
            </a:r>
            <a:r>
              <a:rPr lang="uz-Cyrl-UZ" sz="900" b="1" dirty="0">
                <a:solidFill>
                  <a:srgbClr val="0043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ишсизларни ишга жойлаштириш йўналишлари</a:t>
            </a:r>
            <a:r>
              <a:rPr lang="en-US" sz="9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uz-Cyrl-UZ" sz="9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4" name="Группа 103"/>
          <p:cNvGrpSpPr/>
          <p:nvPr/>
        </p:nvGrpSpPr>
        <p:grpSpPr>
          <a:xfrm>
            <a:off x="3361284" y="5051613"/>
            <a:ext cx="2536985" cy="1703591"/>
            <a:chOff x="3243720" y="4886154"/>
            <a:chExt cx="2536985" cy="1115010"/>
          </a:xfrm>
        </p:grpSpPr>
        <p:sp>
          <p:nvSpPr>
            <p:cNvPr id="105" name="Прямоугольник 9"/>
            <p:cNvSpPr/>
            <p:nvPr/>
          </p:nvSpPr>
          <p:spPr>
            <a:xfrm>
              <a:off x="3406217" y="4939118"/>
              <a:ext cx="2339951" cy="211859"/>
            </a:xfrm>
            <a:custGeom>
              <a:avLst/>
              <a:gdLst>
                <a:gd name="connsiteX0" fmla="*/ 0 w 5184576"/>
                <a:gd name="connsiteY0" fmla="*/ 0 h 864096"/>
                <a:gd name="connsiteX1" fmla="*/ 5184576 w 5184576"/>
                <a:gd name="connsiteY1" fmla="*/ 0 h 864096"/>
                <a:gd name="connsiteX2" fmla="*/ 5184576 w 5184576"/>
                <a:gd name="connsiteY2" fmla="*/ 864096 h 864096"/>
                <a:gd name="connsiteX3" fmla="*/ 0 w 5184576"/>
                <a:gd name="connsiteY3" fmla="*/ 864096 h 864096"/>
                <a:gd name="connsiteX4" fmla="*/ 0 w 5184576"/>
                <a:gd name="connsiteY4" fmla="*/ 0 h 864096"/>
                <a:gd name="connsiteX0" fmla="*/ 0 w 5184576"/>
                <a:gd name="connsiteY0" fmla="*/ 0 h 864096"/>
                <a:gd name="connsiteX1" fmla="*/ 5184576 w 5184576"/>
                <a:gd name="connsiteY1" fmla="*/ 0 h 864096"/>
                <a:gd name="connsiteX2" fmla="*/ 4727376 w 5184576"/>
                <a:gd name="connsiteY2" fmla="*/ 864096 h 864096"/>
                <a:gd name="connsiteX3" fmla="*/ 0 w 5184576"/>
                <a:gd name="connsiteY3" fmla="*/ 864096 h 864096"/>
                <a:gd name="connsiteX4" fmla="*/ 0 w 5184576"/>
                <a:gd name="connsiteY4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84576" h="864096">
                  <a:moveTo>
                    <a:pt x="0" y="0"/>
                  </a:moveTo>
                  <a:lnTo>
                    <a:pt x="5184576" y="0"/>
                  </a:lnTo>
                  <a:lnTo>
                    <a:pt x="4727376" y="864096"/>
                  </a:lnTo>
                  <a:lnTo>
                    <a:pt x="0" y="864096"/>
                  </a:lnTo>
                  <a:lnTo>
                    <a:pt x="0" y="0"/>
                  </a:lnTo>
                  <a:close/>
                </a:path>
              </a:pathLst>
            </a:cu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6" name="Прямоугольник 6"/>
            <p:cNvSpPr/>
            <p:nvPr/>
          </p:nvSpPr>
          <p:spPr>
            <a:xfrm>
              <a:off x="3243720" y="4886154"/>
              <a:ext cx="552489" cy="211859"/>
            </a:xfrm>
            <a:custGeom>
              <a:avLst/>
              <a:gdLst>
                <a:gd name="connsiteX0" fmla="*/ 0 w 1152128"/>
                <a:gd name="connsiteY0" fmla="*/ 0 h 864096"/>
                <a:gd name="connsiteX1" fmla="*/ 1152128 w 1152128"/>
                <a:gd name="connsiteY1" fmla="*/ 0 h 864096"/>
                <a:gd name="connsiteX2" fmla="*/ 1152128 w 1152128"/>
                <a:gd name="connsiteY2" fmla="*/ 864096 h 864096"/>
                <a:gd name="connsiteX3" fmla="*/ 0 w 1152128"/>
                <a:gd name="connsiteY3" fmla="*/ 864096 h 864096"/>
                <a:gd name="connsiteX4" fmla="*/ 0 w 1152128"/>
                <a:gd name="connsiteY4" fmla="*/ 0 h 864096"/>
                <a:gd name="connsiteX0" fmla="*/ 0 w 1958578"/>
                <a:gd name="connsiteY0" fmla="*/ 0 h 864096"/>
                <a:gd name="connsiteX1" fmla="*/ 1958578 w 1958578"/>
                <a:gd name="connsiteY1" fmla="*/ 6350 h 864096"/>
                <a:gd name="connsiteX2" fmla="*/ 1152128 w 1958578"/>
                <a:gd name="connsiteY2" fmla="*/ 864096 h 864096"/>
                <a:gd name="connsiteX3" fmla="*/ 0 w 1958578"/>
                <a:gd name="connsiteY3" fmla="*/ 864096 h 864096"/>
                <a:gd name="connsiteX4" fmla="*/ 0 w 1958578"/>
                <a:gd name="connsiteY4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8578" h="864096">
                  <a:moveTo>
                    <a:pt x="0" y="0"/>
                  </a:moveTo>
                  <a:lnTo>
                    <a:pt x="1958578" y="6350"/>
                  </a:lnTo>
                  <a:lnTo>
                    <a:pt x="1152128" y="864096"/>
                  </a:lnTo>
                  <a:lnTo>
                    <a:pt x="0" y="8640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B1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7" name="Прямоугольник 8"/>
            <p:cNvSpPr/>
            <p:nvPr/>
          </p:nvSpPr>
          <p:spPr>
            <a:xfrm>
              <a:off x="3406218" y="5098012"/>
              <a:ext cx="162496" cy="52964"/>
            </a:xfrm>
            <a:custGeom>
              <a:avLst/>
              <a:gdLst>
                <a:gd name="connsiteX0" fmla="*/ 0 w 360040"/>
                <a:gd name="connsiteY0" fmla="*/ 0 h 216024"/>
                <a:gd name="connsiteX1" fmla="*/ 360040 w 360040"/>
                <a:gd name="connsiteY1" fmla="*/ 0 h 216024"/>
                <a:gd name="connsiteX2" fmla="*/ 360040 w 360040"/>
                <a:gd name="connsiteY2" fmla="*/ 216024 h 216024"/>
                <a:gd name="connsiteX3" fmla="*/ 0 w 360040"/>
                <a:gd name="connsiteY3" fmla="*/ 216024 h 216024"/>
                <a:gd name="connsiteX4" fmla="*/ 0 w 360040"/>
                <a:gd name="connsiteY4" fmla="*/ 0 h 216024"/>
                <a:gd name="connsiteX0" fmla="*/ 0 w 360040"/>
                <a:gd name="connsiteY0" fmla="*/ 0 h 216024"/>
                <a:gd name="connsiteX1" fmla="*/ 360040 w 360040"/>
                <a:gd name="connsiteY1" fmla="*/ 0 h 216024"/>
                <a:gd name="connsiteX2" fmla="*/ 174303 w 360040"/>
                <a:gd name="connsiteY2" fmla="*/ 111249 h 216024"/>
                <a:gd name="connsiteX3" fmla="*/ 0 w 360040"/>
                <a:gd name="connsiteY3" fmla="*/ 216024 h 216024"/>
                <a:gd name="connsiteX4" fmla="*/ 0 w 360040"/>
                <a:gd name="connsiteY4" fmla="*/ 0 h 216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040" h="216024">
                  <a:moveTo>
                    <a:pt x="0" y="0"/>
                  </a:moveTo>
                  <a:lnTo>
                    <a:pt x="360040" y="0"/>
                  </a:lnTo>
                  <a:lnTo>
                    <a:pt x="174303" y="111249"/>
                  </a:lnTo>
                  <a:lnTo>
                    <a:pt x="0" y="2160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658862" y="4915644"/>
              <a:ext cx="2023324" cy="151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9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Доимий ишга жойлаштириш- </a:t>
              </a:r>
              <a:r>
                <a:rPr lang="uz-Cyrl-UZ" sz="900" b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" name="Прямоугольник 9"/>
            <p:cNvSpPr/>
            <p:nvPr/>
          </p:nvSpPr>
          <p:spPr>
            <a:xfrm>
              <a:off x="3406217" y="5221007"/>
              <a:ext cx="2339951" cy="211859"/>
            </a:xfrm>
            <a:custGeom>
              <a:avLst/>
              <a:gdLst>
                <a:gd name="connsiteX0" fmla="*/ 0 w 5184576"/>
                <a:gd name="connsiteY0" fmla="*/ 0 h 864096"/>
                <a:gd name="connsiteX1" fmla="*/ 5184576 w 5184576"/>
                <a:gd name="connsiteY1" fmla="*/ 0 h 864096"/>
                <a:gd name="connsiteX2" fmla="*/ 5184576 w 5184576"/>
                <a:gd name="connsiteY2" fmla="*/ 864096 h 864096"/>
                <a:gd name="connsiteX3" fmla="*/ 0 w 5184576"/>
                <a:gd name="connsiteY3" fmla="*/ 864096 h 864096"/>
                <a:gd name="connsiteX4" fmla="*/ 0 w 5184576"/>
                <a:gd name="connsiteY4" fmla="*/ 0 h 864096"/>
                <a:gd name="connsiteX0" fmla="*/ 0 w 5184576"/>
                <a:gd name="connsiteY0" fmla="*/ 0 h 864096"/>
                <a:gd name="connsiteX1" fmla="*/ 5184576 w 5184576"/>
                <a:gd name="connsiteY1" fmla="*/ 0 h 864096"/>
                <a:gd name="connsiteX2" fmla="*/ 4727376 w 5184576"/>
                <a:gd name="connsiteY2" fmla="*/ 864096 h 864096"/>
                <a:gd name="connsiteX3" fmla="*/ 0 w 5184576"/>
                <a:gd name="connsiteY3" fmla="*/ 864096 h 864096"/>
                <a:gd name="connsiteX4" fmla="*/ 0 w 5184576"/>
                <a:gd name="connsiteY4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84576" h="864096">
                  <a:moveTo>
                    <a:pt x="0" y="0"/>
                  </a:moveTo>
                  <a:lnTo>
                    <a:pt x="5184576" y="0"/>
                  </a:lnTo>
                  <a:lnTo>
                    <a:pt x="4727376" y="864096"/>
                  </a:lnTo>
                  <a:lnTo>
                    <a:pt x="0" y="864096"/>
                  </a:lnTo>
                  <a:lnTo>
                    <a:pt x="0" y="0"/>
                  </a:lnTo>
                  <a:close/>
                </a:path>
              </a:pathLst>
            </a:cu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0" name="Прямоугольник 6"/>
            <p:cNvSpPr/>
            <p:nvPr/>
          </p:nvSpPr>
          <p:spPr>
            <a:xfrm>
              <a:off x="3243720" y="5168043"/>
              <a:ext cx="552489" cy="211859"/>
            </a:xfrm>
            <a:custGeom>
              <a:avLst/>
              <a:gdLst>
                <a:gd name="connsiteX0" fmla="*/ 0 w 1152128"/>
                <a:gd name="connsiteY0" fmla="*/ 0 h 864096"/>
                <a:gd name="connsiteX1" fmla="*/ 1152128 w 1152128"/>
                <a:gd name="connsiteY1" fmla="*/ 0 h 864096"/>
                <a:gd name="connsiteX2" fmla="*/ 1152128 w 1152128"/>
                <a:gd name="connsiteY2" fmla="*/ 864096 h 864096"/>
                <a:gd name="connsiteX3" fmla="*/ 0 w 1152128"/>
                <a:gd name="connsiteY3" fmla="*/ 864096 h 864096"/>
                <a:gd name="connsiteX4" fmla="*/ 0 w 1152128"/>
                <a:gd name="connsiteY4" fmla="*/ 0 h 864096"/>
                <a:gd name="connsiteX0" fmla="*/ 0 w 1958578"/>
                <a:gd name="connsiteY0" fmla="*/ 0 h 864096"/>
                <a:gd name="connsiteX1" fmla="*/ 1958578 w 1958578"/>
                <a:gd name="connsiteY1" fmla="*/ 6350 h 864096"/>
                <a:gd name="connsiteX2" fmla="*/ 1152128 w 1958578"/>
                <a:gd name="connsiteY2" fmla="*/ 864096 h 864096"/>
                <a:gd name="connsiteX3" fmla="*/ 0 w 1958578"/>
                <a:gd name="connsiteY3" fmla="*/ 864096 h 864096"/>
                <a:gd name="connsiteX4" fmla="*/ 0 w 1958578"/>
                <a:gd name="connsiteY4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8578" h="864096">
                  <a:moveTo>
                    <a:pt x="0" y="0"/>
                  </a:moveTo>
                  <a:lnTo>
                    <a:pt x="1958578" y="6350"/>
                  </a:lnTo>
                  <a:lnTo>
                    <a:pt x="1152128" y="864096"/>
                  </a:lnTo>
                  <a:lnTo>
                    <a:pt x="0" y="8640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B1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1" name="Прямоугольник 8"/>
            <p:cNvSpPr/>
            <p:nvPr/>
          </p:nvSpPr>
          <p:spPr>
            <a:xfrm>
              <a:off x="3406218" y="5379901"/>
              <a:ext cx="162496" cy="52964"/>
            </a:xfrm>
            <a:custGeom>
              <a:avLst/>
              <a:gdLst>
                <a:gd name="connsiteX0" fmla="*/ 0 w 360040"/>
                <a:gd name="connsiteY0" fmla="*/ 0 h 216024"/>
                <a:gd name="connsiteX1" fmla="*/ 360040 w 360040"/>
                <a:gd name="connsiteY1" fmla="*/ 0 h 216024"/>
                <a:gd name="connsiteX2" fmla="*/ 360040 w 360040"/>
                <a:gd name="connsiteY2" fmla="*/ 216024 h 216024"/>
                <a:gd name="connsiteX3" fmla="*/ 0 w 360040"/>
                <a:gd name="connsiteY3" fmla="*/ 216024 h 216024"/>
                <a:gd name="connsiteX4" fmla="*/ 0 w 360040"/>
                <a:gd name="connsiteY4" fmla="*/ 0 h 216024"/>
                <a:gd name="connsiteX0" fmla="*/ 0 w 360040"/>
                <a:gd name="connsiteY0" fmla="*/ 0 h 216024"/>
                <a:gd name="connsiteX1" fmla="*/ 360040 w 360040"/>
                <a:gd name="connsiteY1" fmla="*/ 0 h 216024"/>
                <a:gd name="connsiteX2" fmla="*/ 174303 w 360040"/>
                <a:gd name="connsiteY2" fmla="*/ 111249 h 216024"/>
                <a:gd name="connsiteX3" fmla="*/ 0 w 360040"/>
                <a:gd name="connsiteY3" fmla="*/ 216024 h 216024"/>
                <a:gd name="connsiteX4" fmla="*/ 0 w 360040"/>
                <a:gd name="connsiteY4" fmla="*/ 0 h 216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040" h="216024">
                  <a:moveTo>
                    <a:pt x="0" y="0"/>
                  </a:moveTo>
                  <a:lnTo>
                    <a:pt x="360040" y="0"/>
                  </a:lnTo>
                  <a:lnTo>
                    <a:pt x="174303" y="111249"/>
                  </a:lnTo>
                  <a:lnTo>
                    <a:pt x="0" y="2160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3658862" y="5205783"/>
              <a:ext cx="2023324" cy="151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9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Кредит ажратиш орқали- </a:t>
              </a:r>
              <a:r>
                <a:rPr lang="uz-Cyrl-UZ" sz="900" b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" name="Прямоугольник 9"/>
            <p:cNvSpPr/>
            <p:nvPr/>
          </p:nvSpPr>
          <p:spPr>
            <a:xfrm>
              <a:off x="3406217" y="5503529"/>
              <a:ext cx="2339951" cy="211859"/>
            </a:xfrm>
            <a:custGeom>
              <a:avLst/>
              <a:gdLst>
                <a:gd name="connsiteX0" fmla="*/ 0 w 5184576"/>
                <a:gd name="connsiteY0" fmla="*/ 0 h 864096"/>
                <a:gd name="connsiteX1" fmla="*/ 5184576 w 5184576"/>
                <a:gd name="connsiteY1" fmla="*/ 0 h 864096"/>
                <a:gd name="connsiteX2" fmla="*/ 5184576 w 5184576"/>
                <a:gd name="connsiteY2" fmla="*/ 864096 h 864096"/>
                <a:gd name="connsiteX3" fmla="*/ 0 w 5184576"/>
                <a:gd name="connsiteY3" fmla="*/ 864096 h 864096"/>
                <a:gd name="connsiteX4" fmla="*/ 0 w 5184576"/>
                <a:gd name="connsiteY4" fmla="*/ 0 h 864096"/>
                <a:gd name="connsiteX0" fmla="*/ 0 w 5184576"/>
                <a:gd name="connsiteY0" fmla="*/ 0 h 864096"/>
                <a:gd name="connsiteX1" fmla="*/ 5184576 w 5184576"/>
                <a:gd name="connsiteY1" fmla="*/ 0 h 864096"/>
                <a:gd name="connsiteX2" fmla="*/ 4727376 w 5184576"/>
                <a:gd name="connsiteY2" fmla="*/ 864096 h 864096"/>
                <a:gd name="connsiteX3" fmla="*/ 0 w 5184576"/>
                <a:gd name="connsiteY3" fmla="*/ 864096 h 864096"/>
                <a:gd name="connsiteX4" fmla="*/ 0 w 5184576"/>
                <a:gd name="connsiteY4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84576" h="864096">
                  <a:moveTo>
                    <a:pt x="0" y="0"/>
                  </a:moveTo>
                  <a:lnTo>
                    <a:pt x="5184576" y="0"/>
                  </a:lnTo>
                  <a:lnTo>
                    <a:pt x="4727376" y="864096"/>
                  </a:lnTo>
                  <a:lnTo>
                    <a:pt x="0" y="864096"/>
                  </a:lnTo>
                  <a:lnTo>
                    <a:pt x="0" y="0"/>
                  </a:lnTo>
                  <a:close/>
                </a:path>
              </a:pathLst>
            </a:cu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4" name="Прямоугольник 6"/>
            <p:cNvSpPr/>
            <p:nvPr/>
          </p:nvSpPr>
          <p:spPr>
            <a:xfrm>
              <a:off x="3243720" y="5450565"/>
              <a:ext cx="552489" cy="211859"/>
            </a:xfrm>
            <a:custGeom>
              <a:avLst/>
              <a:gdLst>
                <a:gd name="connsiteX0" fmla="*/ 0 w 1152128"/>
                <a:gd name="connsiteY0" fmla="*/ 0 h 864096"/>
                <a:gd name="connsiteX1" fmla="*/ 1152128 w 1152128"/>
                <a:gd name="connsiteY1" fmla="*/ 0 h 864096"/>
                <a:gd name="connsiteX2" fmla="*/ 1152128 w 1152128"/>
                <a:gd name="connsiteY2" fmla="*/ 864096 h 864096"/>
                <a:gd name="connsiteX3" fmla="*/ 0 w 1152128"/>
                <a:gd name="connsiteY3" fmla="*/ 864096 h 864096"/>
                <a:gd name="connsiteX4" fmla="*/ 0 w 1152128"/>
                <a:gd name="connsiteY4" fmla="*/ 0 h 864096"/>
                <a:gd name="connsiteX0" fmla="*/ 0 w 1958578"/>
                <a:gd name="connsiteY0" fmla="*/ 0 h 864096"/>
                <a:gd name="connsiteX1" fmla="*/ 1958578 w 1958578"/>
                <a:gd name="connsiteY1" fmla="*/ 6350 h 864096"/>
                <a:gd name="connsiteX2" fmla="*/ 1152128 w 1958578"/>
                <a:gd name="connsiteY2" fmla="*/ 864096 h 864096"/>
                <a:gd name="connsiteX3" fmla="*/ 0 w 1958578"/>
                <a:gd name="connsiteY3" fmla="*/ 864096 h 864096"/>
                <a:gd name="connsiteX4" fmla="*/ 0 w 1958578"/>
                <a:gd name="connsiteY4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8578" h="864096">
                  <a:moveTo>
                    <a:pt x="0" y="0"/>
                  </a:moveTo>
                  <a:lnTo>
                    <a:pt x="1958578" y="6350"/>
                  </a:lnTo>
                  <a:lnTo>
                    <a:pt x="1152128" y="864096"/>
                  </a:lnTo>
                  <a:lnTo>
                    <a:pt x="0" y="8640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B1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5" name="Прямоугольник 8"/>
            <p:cNvSpPr/>
            <p:nvPr/>
          </p:nvSpPr>
          <p:spPr>
            <a:xfrm>
              <a:off x="3406218" y="5662423"/>
              <a:ext cx="162496" cy="52964"/>
            </a:xfrm>
            <a:custGeom>
              <a:avLst/>
              <a:gdLst>
                <a:gd name="connsiteX0" fmla="*/ 0 w 360040"/>
                <a:gd name="connsiteY0" fmla="*/ 0 h 216024"/>
                <a:gd name="connsiteX1" fmla="*/ 360040 w 360040"/>
                <a:gd name="connsiteY1" fmla="*/ 0 h 216024"/>
                <a:gd name="connsiteX2" fmla="*/ 360040 w 360040"/>
                <a:gd name="connsiteY2" fmla="*/ 216024 h 216024"/>
                <a:gd name="connsiteX3" fmla="*/ 0 w 360040"/>
                <a:gd name="connsiteY3" fmla="*/ 216024 h 216024"/>
                <a:gd name="connsiteX4" fmla="*/ 0 w 360040"/>
                <a:gd name="connsiteY4" fmla="*/ 0 h 216024"/>
                <a:gd name="connsiteX0" fmla="*/ 0 w 360040"/>
                <a:gd name="connsiteY0" fmla="*/ 0 h 216024"/>
                <a:gd name="connsiteX1" fmla="*/ 360040 w 360040"/>
                <a:gd name="connsiteY1" fmla="*/ 0 h 216024"/>
                <a:gd name="connsiteX2" fmla="*/ 174303 w 360040"/>
                <a:gd name="connsiteY2" fmla="*/ 111249 h 216024"/>
                <a:gd name="connsiteX3" fmla="*/ 0 w 360040"/>
                <a:gd name="connsiteY3" fmla="*/ 216024 h 216024"/>
                <a:gd name="connsiteX4" fmla="*/ 0 w 360040"/>
                <a:gd name="connsiteY4" fmla="*/ 0 h 216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040" h="216024">
                  <a:moveTo>
                    <a:pt x="0" y="0"/>
                  </a:moveTo>
                  <a:lnTo>
                    <a:pt x="360040" y="0"/>
                  </a:lnTo>
                  <a:lnTo>
                    <a:pt x="174303" y="111249"/>
                  </a:lnTo>
                  <a:lnTo>
                    <a:pt x="0" y="2160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3658862" y="5484026"/>
              <a:ext cx="2023324" cy="151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9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Ўз-ўзини банд қилиш-</a:t>
              </a:r>
              <a:r>
                <a:rPr lang="uz-Cyrl-UZ" sz="900" b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18</a:t>
              </a:r>
              <a:endPara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" name="Прямоугольник 9"/>
            <p:cNvSpPr/>
            <p:nvPr/>
          </p:nvSpPr>
          <p:spPr>
            <a:xfrm>
              <a:off x="3406217" y="5789305"/>
              <a:ext cx="2339951" cy="211859"/>
            </a:xfrm>
            <a:custGeom>
              <a:avLst/>
              <a:gdLst>
                <a:gd name="connsiteX0" fmla="*/ 0 w 5184576"/>
                <a:gd name="connsiteY0" fmla="*/ 0 h 864096"/>
                <a:gd name="connsiteX1" fmla="*/ 5184576 w 5184576"/>
                <a:gd name="connsiteY1" fmla="*/ 0 h 864096"/>
                <a:gd name="connsiteX2" fmla="*/ 5184576 w 5184576"/>
                <a:gd name="connsiteY2" fmla="*/ 864096 h 864096"/>
                <a:gd name="connsiteX3" fmla="*/ 0 w 5184576"/>
                <a:gd name="connsiteY3" fmla="*/ 864096 h 864096"/>
                <a:gd name="connsiteX4" fmla="*/ 0 w 5184576"/>
                <a:gd name="connsiteY4" fmla="*/ 0 h 864096"/>
                <a:gd name="connsiteX0" fmla="*/ 0 w 5184576"/>
                <a:gd name="connsiteY0" fmla="*/ 0 h 864096"/>
                <a:gd name="connsiteX1" fmla="*/ 5184576 w 5184576"/>
                <a:gd name="connsiteY1" fmla="*/ 0 h 864096"/>
                <a:gd name="connsiteX2" fmla="*/ 4727376 w 5184576"/>
                <a:gd name="connsiteY2" fmla="*/ 864096 h 864096"/>
                <a:gd name="connsiteX3" fmla="*/ 0 w 5184576"/>
                <a:gd name="connsiteY3" fmla="*/ 864096 h 864096"/>
                <a:gd name="connsiteX4" fmla="*/ 0 w 5184576"/>
                <a:gd name="connsiteY4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84576" h="864096">
                  <a:moveTo>
                    <a:pt x="0" y="0"/>
                  </a:moveTo>
                  <a:lnTo>
                    <a:pt x="5184576" y="0"/>
                  </a:lnTo>
                  <a:lnTo>
                    <a:pt x="4727376" y="864096"/>
                  </a:lnTo>
                  <a:lnTo>
                    <a:pt x="0" y="864096"/>
                  </a:lnTo>
                  <a:lnTo>
                    <a:pt x="0" y="0"/>
                  </a:lnTo>
                  <a:close/>
                </a:path>
              </a:pathLst>
            </a:cu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8" name="Прямоугольник 6"/>
            <p:cNvSpPr/>
            <p:nvPr/>
          </p:nvSpPr>
          <p:spPr>
            <a:xfrm>
              <a:off x="3243720" y="5736341"/>
              <a:ext cx="552489" cy="211859"/>
            </a:xfrm>
            <a:custGeom>
              <a:avLst/>
              <a:gdLst>
                <a:gd name="connsiteX0" fmla="*/ 0 w 1152128"/>
                <a:gd name="connsiteY0" fmla="*/ 0 h 864096"/>
                <a:gd name="connsiteX1" fmla="*/ 1152128 w 1152128"/>
                <a:gd name="connsiteY1" fmla="*/ 0 h 864096"/>
                <a:gd name="connsiteX2" fmla="*/ 1152128 w 1152128"/>
                <a:gd name="connsiteY2" fmla="*/ 864096 h 864096"/>
                <a:gd name="connsiteX3" fmla="*/ 0 w 1152128"/>
                <a:gd name="connsiteY3" fmla="*/ 864096 h 864096"/>
                <a:gd name="connsiteX4" fmla="*/ 0 w 1152128"/>
                <a:gd name="connsiteY4" fmla="*/ 0 h 864096"/>
                <a:gd name="connsiteX0" fmla="*/ 0 w 1958578"/>
                <a:gd name="connsiteY0" fmla="*/ 0 h 864096"/>
                <a:gd name="connsiteX1" fmla="*/ 1958578 w 1958578"/>
                <a:gd name="connsiteY1" fmla="*/ 6350 h 864096"/>
                <a:gd name="connsiteX2" fmla="*/ 1152128 w 1958578"/>
                <a:gd name="connsiteY2" fmla="*/ 864096 h 864096"/>
                <a:gd name="connsiteX3" fmla="*/ 0 w 1958578"/>
                <a:gd name="connsiteY3" fmla="*/ 864096 h 864096"/>
                <a:gd name="connsiteX4" fmla="*/ 0 w 1958578"/>
                <a:gd name="connsiteY4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8578" h="864096">
                  <a:moveTo>
                    <a:pt x="0" y="0"/>
                  </a:moveTo>
                  <a:lnTo>
                    <a:pt x="1958578" y="6350"/>
                  </a:lnTo>
                  <a:lnTo>
                    <a:pt x="1152128" y="864096"/>
                  </a:lnTo>
                  <a:lnTo>
                    <a:pt x="0" y="8640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B1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9" name="Прямоугольник 8"/>
            <p:cNvSpPr/>
            <p:nvPr/>
          </p:nvSpPr>
          <p:spPr>
            <a:xfrm>
              <a:off x="3406218" y="5948199"/>
              <a:ext cx="162496" cy="52964"/>
            </a:xfrm>
            <a:custGeom>
              <a:avLst/>
              <a:gdLst>
                <a:gd name="connsiteX0" fmla="*/ 0 w 360040"/>
                <a:gd name="connsiteY0" fmla="*/ 0 h 216024"/>
                <a:gd name="connsiteX1" fmla="*/ 360040 w 360040"/>
                <a:gd name="connsiteY1" fmla="*/ 0 h 216024"/>
                <a:gd name="connsiteX2" fmla="*/ 360040 w 360040"/>
                <a:gd name="connsiteY2" fmla="*/ 216024 h 216024"/>
                <a:gd name="connsiteX3" fmla="*/ 0 w 360040"/>
                <a:gd name="connsiteY3" fmla="*/ 216024 h 216024"/>
                <a:gd name="connsiteX4" fmla="*/ 0 w 360040"/>
                <a:gd name="connsiteY4" fmla="*/ 0 h 216024"/>
                <a:gd name="connsiteX0" fmla="*/ 0 w 360040"/>
                <a:gd name="connsiteY0" fmla="*/ 0 h 216024"/>
                <a:gd name="connsiteX1" fmla="*/ 360040 w 360040"/>
                <a:gd name="connsiteY1" fmla="*/ 0 h 216024"/>
                <a:gd name="connsiteX2" fmla="*/ 174303 w 360040"/>
                <a:gd name="connsiteY2" fmla="*/ 111249 h 216024"/>
                <a:gd name="connsiteX3" fmla="*/ 0 w 360040"/>
                <a:gd name="connsiteY3" fmla="*/ 216024 h 216024"/>
                <a:gd name="connsiteX4" fmla="*/ 0 w 360040"/>
                <a:gd name="connsiteY4" fmla="*/ 0 h 216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040" h="216024">
                  <a:moveTo>
                    <a:pt x="0" y="0"/>
                  </a:moveTo>
                  <a:lnTo>
                    <a:pt x="360040" y="0"/>
                  </a:lnTo>
                  <a:lnTo>
                    <a:pt x="174303" y="111249"/>
                  </a:lnTo>
                  <a:lnTo>
                    <a:pt x="0" y="2160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0" name="TextBox 119"/>
            <p:cNvSpPr txBox="1"/>
            <p:nvPr/>
          </p:nvSpPr>
          <p:spPr>
            <a:xfrm>
              <a:off x="3658861" y="5779692"/>
              <a:ext cx="2121844" cy="1410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8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Субсидия ажратиш- </a:t>
              </a:r>
              <a:r>
                <a:rPr lang="uz-Cyrl-UZ" sz="800" b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  <a:endParaRPr lang="uz-Cyrl-UZ" sz="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1" name="Скругленный прямоугольник 120"/>
          <p:cNvSpPr/>
          <p:nvPr/>
        </p:nvSpPr>
        <p:spPr>
          <a:xfrm>
            <a:off x="6474211" y="1263322"/>
            <a:ext cx="5441818" cy="386809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2" name="TextBox 121"/>
          <p:cNvSpPr txBox="1"/>
          <p:nvPr/>
        </p:nvSpPr>
        <p:spPr>
          <a:xfrm>
            <a:off x="6607793" y="1264742"/>
            <a:ext cx="5270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Янги иш ўринлари яратиш имкониятлари-</a:t>
            </a:r>
            <a:r>
              <a:rPr lang="uz-Cyrl-UZ" sz="1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230 </a:t>
            </a:r>
            <a:r>
              <a:rPr lang="uz-Cyrl-UZ" sz="14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r>
              <a:rPr lang="uz-Cyrl-UZ" sz="1400" b="1" dirty="0" smtClean="0">
                <a:solidFill>
                  <a:srgbClr val="00339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uz-Cyrl-UZ" sz="1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23" name="Группа 122"/>
          <p:cNvGrpSpPr/>
          <p:nvPr/>
        </p:nvGrpSpPr>
        <p:grpSpPr>
          <a:xfrm>
            <a:off x="3198766" y="1690365"/>
            <a:ext cx="2807685" cy="2385281"/>
            <a:chOff x="3511359" y="1612261"/>
            <a:chExt cx="2288392" cy="2138730"/>
          </a:xfrm>
        </p:grpSpPr>
        <p:sp>
          <p:nvSpPr>
            <p:cNvPr id="124" name="Прямоугольник 123"/>
            <p:cNvSpPr/>
            <p:nvPr/>
          </p:nvSpPr>
          <p:spPr>
            <a:xfrm>
              <a:off x="3585889" y="1675805"/>
              <a:ext cx="1249697" cy="3123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5" name="Скругленный прямоугольник 124"/>
            <p:cNvSpPr/>
            <p:nvPr/>
          </p:nvSpPr>
          <p:spPr>
            <a:xfrm>
              <a:off x="5179892" y="1623666"/>
              <a:ext cx="444561" cy="415429"/>
            </a:xfrm>
            <a:prstGeom prst="roundRect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6" name="TextBox 125"/>
            <p:cNvSpPr txBox="1"/>
            <p:nvPr/>
          </p:nvSpPr>
          <p:spPr>
            <a:xfrm>
              <a:off x="3655759" y="1683625"/>
              <a:ext cx="1138938" cy="358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1000" b="1" dirty="0" smtClean="0">
                  <a:solidFill>
                    <a:srgbClr val="002060"/>
                  </a:solidFill>
                </a:rPr>
                <a:t>Қабристонлар сони</a:t>
              </a:r>
              <a:endParaRPr lang="uz-Cyrl-UZ" sz="1000" b="1" dirty="0">
                <a:solidFill>
                  <a:srgbClr val="002060"/>
                </a:solidFill>
              </a:endParaRPr>
            </a:p>
          </p:txBody>
        </p:sp>
        <p:sp>
          <p:nvSpPr>
            <p:cNvPr id="127" name="Прямоугольник 126"/>
            <p:cNvSpPr/>
            <p:nvPr/>
          </p:nvSpPr>
          <p:spPr>
            <a:xfrm>
              <a:off x="3585889" y="2122706"/>
              <a:ext cx="1249697" cy="3123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8" name="Скругленный прямоугольник 127"/>
            <p:cNvSpPr/>
            <p:nvPr/>
          </p:nvSpPr>
          <p:spPr>
            <a:xfrm>
              <a:off x="5179892" y="2070567"/>
              <a:ext cx="444561" cy="415429"/>
            </a:xfrm>
            <a:prstGeom prst="roundRect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9" name="TextBox 128"/>
            <p:cNvSpPr txBox="1"/>
            <p:nvPr/>
          </p:nvSpPr>
          <p:spPr>
            <a:xfrm>
              <a:off x="3643819" y="2082400"/>
              <a:ext cx="1203059" cy="358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1000" b="1" dirty="0">
                  <a:solidFill>
                    <a:srgbClr val="002060"/>
                  </a:solidFill>
                </a:rPr>
                <a:t>Шундан атрофи</a:t>
              </a:r>
              <a:endParaRPr lang="en-US" sz="1000" b="1" dirty="0">
                <a:solidFill>
                  <a:srgbClr val="002060"/>
                </a:solidFill>
              </a:endParaRPr>
            </a:p>
            <a:p>
              <a:r>
                <a:rPr lang="uz-Cyrl-UZ" sz="1000" b="1" dirty="0">
                  <a:solidFill>
                    <a:srgbClr val="002060"/>
                  </a:solidFill>
                </a:rPr>
                <a:t>ўралганлари</a:t>
              </a:r>
            </a:p>
          </p:txBody>
        </p:sp>
        <p:sp>
          <p:nvSpPr>
            <p:cNvPr id="130" name="TextBox 129"/>
            <p:cNvSpPr txBox="1"/>
            <p:nvPr/>
          </p:nvSpPr>
          <p:spPr>
            <a:xfrm>
              <a:off x="5126416" y="1684141"/>
              <a:ext cx="505801" cy="2759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 </a:t>
              </a:r>
              <a:r>
                <a:rPr lang="uz-Cyrl-UZ" sz="1050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та</a:t>
              </a:r>
              <a:endParaRPr lang="ru-RU" sz="105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5103057" y="2152508"/>
              <a:ext cx="520515" cy="2759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z-Cyrl-UZ" sz="14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 </a:t>
              </a:r>
              <a:r>
                <a:rPr lang="uz-Cyrl-UZ" sz="1050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та</a:t>
              </a:r>
              <a:endParaRPr lang="ru-RU" sz="105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" name="Скругленный прямоугольник 131"/>
            <p:cNvSpPr/>
            <p:nvPr/>
          </p:nvSpPr>
          <p:spPr>
            <a:xfrm>
              <a:off x="3523783" y="1612261"/>
              <a:ext cx="2275968" cy="943848"/>
            </a:xfrm>
            <a:prstGeom prst="round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3" name="Скругленный прямоугольник 132"/>
            <p:cNvSpPr/>
            <p:nvPr/>
          </p:nvSpPr>
          <p:spPr>
            <a:xfrm>
              <a:off x="3587616" y="2853705"/>
              <a:ext cx="1428825" cy="168179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3758682" y="2817920"/>
              <a:ext cx="962123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z-Cyrl-UZ" sz="900" b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Жиноятчилик</a:t>
              </a:r>
            </a:p>
          </p:txBody>
        </p:sp>
        <p:sp>
          <p:nvSpPr>
            <p:cNvPr id="135" name="Скругленный прямоугольник 134"/>
            <p:cNvSpPr/>
            <p:nvPr/>
          </p:nvSpPr>
          <p:spPr>
            <a:xfrm>
              <a:off x="3523783" y="2807143"/>
              <a:ext cx="1681531" cy="943848"/>
            </a:xfrm>
            <a:prstGeom prst="round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6" name="Прямоугольник 135"/>
            <p:cNvSpPr/>
            <p:nvPr/>
          </p:nvSpPr>
          <p:spPr>
            <a:xfrm>
              <a:off x="4369060" y="3119535"/>
              <a:ext cx="609448" cy="57971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7" name="Прямоугольник 136"/>
            <p:cNvSpPr/>
            <p:nvPr/>
          </p:nvSpPr>
          <p:spPr>
            <a:xfrm>
              <a:off x="3588469" y="3119535"/>
              <a:ext cx="609448" cy="57971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8" name="Стрелка вправо 137"/>
            <p:cNvSpPr/>
            <p:nvPr/>
          </p:nvSpPr>
          <p:spPr>
            <a:xfrm rot="7200000">
              <a:off x="3955199" y="3043858"/>
              <a:ext cx="76887" cy="55284"/>
            </a:xfrm>
            <a:prstGeom prst="rightArrow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9" name="Стрелка вправо 138"/>
            <p:cNvSpPr/>
            <p:nvPr/>
          </p:nvSpPr>
          <p:spPr>
            <a:xfrm rot="14400000" flipH="1">
              <a:off x="4462042" y="3043858"/>
              <a:ext cx="76887" cy="55284"/>
            </a:xfrm>
            <a:prstGeom prst="rightArrow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3511359" y="3364303"/>
              <a:ext cx="733479" cy="358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z-Cyrl-UZ" sz="1000" b="1" dirty="0">
                  <a:solidFill>
                    <a:srgbClr val="002060"/>
                  </a:solidFill>
                </a:rPr>
                <a:t>2022 йил</a:t>
              </a:r>
              <a:endParaRPr lang="en-US" sz="1000" b="1" dirty="0">
                <a:solidFill>
                  <a:srgbClr val="002060"/>
                </a:solidFill>
              </a:endParaRPr>
            </a:p>
            <a:p>
              <a:pPr algn="ctr"/>
              <a:r>
                <a:rPr lang="uz-Cyrl-UZ" sz="1000" b="1" dirty="0">
                  <a:solidFill>
                    <a:srgbClr val="002060"/>
                  </a:solidFill>
                </a:rPr>
                <a:t>9</a:t>
              </a:r>
              <a:r>
                <a:rPr lang="uz-Cyrl-UZ" sz="1000" b="1" dirty="0" smtClean="0">
                  <a:solidFill>
                    <a:srgbClr val="002060"/>
                  </a:solidFill>
                </a:rPr>
                <a:t> </a:t>
              </a:r>
              <a:r>
                <a:rPr lang="uz-Cyrl-UZ" sz="1000" b="1" dirty="0">
                  <a:solidFill>
                    <a:srgbClr val="002060"/>
                  </a:solidFill>
                </a:rPr>
                <a:t>ойлик</a:t>
              </a:r>
            </a:p>
          </p:txBody>
        </p:sp>
        <p:sp>
          <p:nvSpPr>
            <p:cNvPr id="141" name="TextBox 140"/>
            <p:cNvSpPr txBox="1"/>
            <p:nvPr/>
          </p:nvSpPr>
          <p:spPr>
            <a:xfrm>
              <a:off x="4240766" y="3364303"/>
              <a:ext cx="733479" cy="358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z-Cyrl-UZ" sz="1000" b="1" dirty="0">
                  <a:solidFill>
                    <a:srgbClr val="002060"/>
                  </a:solidFill>
                </a:rPr>
                <a:t>202</a:t>
              </a:r>
              <a:r>
                <a:rPr lang="en-US" sz="1000" b="1" dirty="0">
                  <a:solidFill>
                    <a:srgbClr val="002060"/>
                  </a:solidFill>
                </a:rPr>
                <a:t>3</a:t>
              </a:r>
              <a:r>
                <a:rPr lang="uz-Cyrl-UZ" sz="1000" b="1" dirty="0">
                  <a:solidFill>
                    <a:srgbClr val="002060"/>
                  </a:solidFill>
                </a:rPr>
                <a:t> йил</a:t>
              </a:r>
              <a:endParaRPr lang="en-US" sz="1000" b="1" dirty="0">
                <a:solidFill>
                  <a:srgbClr val="002060"/>
                </a:solidFill>
              </a:endParaRPr>
            </a:p>
            <a:p>
              <a:pPr algn="ctr"/>
              <a:r>
                <a:rPr lang="uz-Cyrl-UZ" sz="1000" b="1" dirty="0">
                  <a:solidFill>
                    <a:srgbClr val="002060"/>
                  </a:solidFill>
                </a:rPr>
                <a:t>9</a:t>
              </a:r>
              <a:r>
                <a:rPr lang="uz-Cyrl-UZ" sz="1000" b="1" dirty="0" smtClean="0">
                  <a:solidFill>
                    <a:srgbClr val="002060"/>
                  </a:solidFill>
                </a:rPr>
                <a:t> </a:t>
              </a:r>
              <a:r>
                <a:rPr lang="uz-Cyrl-UZ" sz="1000" b="1" dirty="0">
                  <a:solidFill>
                    <a:srgbClr val="002060"/>
                  </a:solidFill>
                </a:rPr>
                <a:t>ойлик</a:t>
              </a:r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3511359" y="3105617"/>
              <a:ext cx="733479" cy="2759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z-Cyrl-UZ" sz="1400" b="1" dirty="0" smtClean="0">
                  <a:solidFill>
                    <a:srgbClr val="002060"/>
                  </a:solidFill>
                </a:rPr>
                <a:t>0</a:t>
              </a:r>
              <a:r>
                <a:rPr lang="uz-Cyrl-UZ" sz="1000" b="1" dirty="0" smtClean="0">
                  <a:solidFill>
                    <a:srgbClr val="002060"/>
                  </a:solidFill>
                </a:rPr>
                <a:t> </a:t>
              </a:r>
              <a:r>
                <a:rPr lang="uz-Cyrl-UZ" sz="800" b="1" dirty="0">
                  <a:solidFill>
                    <a:srgbClr val="002060"/>
                  </a:solidFill>
                </a:rPr>
                <a:t>та</a:t>
              </a:r>
              <a:endParaRPr lang="uz-Cyrl-UZ" sz="1000" b="1" dirty="0">
                <a:solidFill>
                  <a:srgbClr val="002060"/>
                </a:solidFill>
              </a:endParaRP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4294118" y="3105617"/>
              <a:ext cx="733479" cy="220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z-Cyrl-UZ" sz="1000" b="1" dirty="0" smtClean="0">
                  <a:solidFill>
                    <a:srgbClr val="002060"/>
                  </a:solidFill>
                </a:rPr>
                <a:t>0 </a:t>
              </a:r>
              <a:r>
                <a:rPr lang="uz-Cyrl-UZ" sz="800" b="1" dirty="0">
                  <a:solidFill>
                    <a:srgbClr val="002060"/>
                  </a:solidFill>
                </a:rPr>
                <a:t>та</a:t>
              </a:r>
              <a:endParaRPr lang="uz-Cyrl-UZ" sz="1000" b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144" name="Скругленный прямоугольник 143"/>
          <p:cNvSpPr/>
          <p:nvPr/>
        </p:nvSpPr>
        <p:spPr>
          <a:xfrm>
            <a:off x="6252330" y="4135682"/>
            <a:ext cx="5792924" cy="34570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dk1"/>
              </a:solidFill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6597662" y="4092406"/>
            <a:ext cx="527090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100" b="1" dirty="0">
                <a:latin typeface="Arial" panose="020B0604020202020204" pitchFamily="34" charset="0"/>
                <a:cs typeface="Arial" panose="020B0604020202020204" pitchFamily="34" charset="0"/>
              </a:rPr>
              <a:t>2024 йилда амалга оширилиши </a:t>
            </a:r>
            <a:r>
              <a:rPr lang="uz-Cyrl-UZ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режалаштирилган тадбиркорлик субектлари</a:t>
            </a:r>
            <a:endParaRPr lang="uz-Cyrl-UZ" sz="11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6" name="Скругленный прямоугольник 145"/>
          <p:cNvSpPr/>
          <p:nvPr/>
        </p:nvSpPr>
        <p:spPr>
          <a:xfrm>
            <a:off x="6252330" y="4523486"/>
            <a:ext cx="2849247" cy="257964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7" name="Скругленный прямоугольник 146"/>
          <p:cNvSpPr/>
          <p:nvPr/>
        </p:nvSpPr>
        <p:spPr>
          <a:xfrm>
            <a:off x="6252330" y="4871101"/>
            <a:ext cx="2849247" cy="257965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8" name="Скругленный прямоугольник 147"/>
          <p:cNvSpPr/>
          <p:nvPr/>
        </p:nvSpPr>
        <p:spPr>
          <a:xfrm>
            <a:off x="6252330" y="5246901"/>
            <a:ext cx="2849247" cy="257965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9" name="Скругленный прямоугольник 148"/>
          <p:cNvSpPr/>
          <p:nvPr/>
        </p:nvSpPr>
        <p:spPr>
          <a:xfrm>
            <a:off x="6252330" y="5622702"/>
            <a:ext cx="2849247" cy="257965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0" name="Скругленный прямоугольник 149"/>
          <p:cNvSpPr/>
          <p:nvPr/>
        </p:nvSpPr>
        <p:spPr>
          <a:xfrm>
            <a:off x="6244710" y="5998502"/>
            <a:ext cx="2849247" cy="257965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1" name="Скругленный прямоугольник 150"/>
          <p:cNvSpPr/>
          <p:nvPr/>
        </p:nvSpPr>
        <p:spPr>
          <a:xfrm>
            <a:off x="6244710" y="6374302"/>
            <a:ext cx="2849247" cy="257965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2" name="Скругленный прямоугольник 151"/>
          <p:cNvSpPr/>
          <p:nvPr/>
        </p:nvSpPr>
        <p:spPr>
          <a:xfrm>
            <a:off x="9209864" y="4523486"/>
            <a:ext cx="2849247" cy="257964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100"/>
          </a:p>
        </p:txBody>
      </p:sp>
      <p:sp>
        <p:nvSpPr>
          <p:cNvPr id="153" name="Скругленный прямоугольник 152"/>
          <p:cNvSpPr/>
          <p:nvPr/>
        </p:nvSpPr>
        <p:spPr>
          <a:xfrm>
            <a:off x="9209864" y="4871101"/>
            <a:ext cx="2849247" cy="257965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100"/>
          </a:p>
        </p:txBody>
      </p:sp>
      <p:sp>
        <p:nvSpPr>
          <p:cNvPr id="154" name="Скругленный прямоугольник 153"/>
          <p:cNvSpPr/>
          <p:nvPr/>
        </p:nvSpPr>
        <p:spPr>
          <a:xfrm>
            <a:off x="9209864" y="5246901"/>
            <a:ext cx="2849247" cy="257965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100"/>
          </a:p>
        </p:txBody>
      </p:sp>
      <p:sp>
        <p:nvSpPr>
          <p:cNvPr id="155" name="Скругленный прямоугольник 154"/>
          <p:cNvSpPr/>
          <p:nvPr/>
        </p:nvSpPr>
        <p:spPr>
          <a:xfrm>
            <a:off x="9209864" y="5622702"/>
            <a:ext cx="2849247" cy="257965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100">
              <a:solidFill>
                <a:srgbClr val="002060"/>
              </a:solidFill>
            </a:endParaRPr>
          </a:p>
        </p:txBody>
      </p:sp>
      <p:sp>
        <p:nvSpPr>
          <p:cNvPr id="156" name="Скругленный прямоугольник 155"/>
          <p:cNvSpPr/>
          <p:nvPr/>
        </p:nvSpPr>
        <p:spPr>
          <a:xfrm>
            <a:off x="9202244" y="5998502"/>
            <a:ext cx="2849247" cy="257965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100"/>
          </a:p>
        </p:txBody>
      </p:sp>
      <p:sp>
        <p:nvSpPr>
          <p:cNvPr id="157" name="Скругленный прямоугольник 156"/>
          <p:cNvSpPr/>
          <p:nvPr/>
        </p:nvSpPr>
        <p:spPr>
          <a:xfrm>
            <a:off x="9202244" y="6374302"/>
            <a:ext cx="2849247" cy="257965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100"/>
          </a:p>
        </p:txBody>
      </p:sp>
      <p:sp>
        <p:nvSpPr>
          <p:cNvPr id="158" name="Прямоугольник 157"/>
          <p:cNvSpPr/>
          <p:nvPr/>
        </p:nvSpPr>
        <p:spPr>
          <a:xfrm>
            <a:off x="6332942" y="4515407"/>
            <a:ext cx="216758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Мебель ишлаб чиқариш </a:t>
            </a:r>
            <a:r>
              <a:rPr lang="uz-Cyrl-UZ" sz="11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та</a:t>
            </a:r>
            <a:endParaRPr lang="ru-RU" sz="1100" dirty="0">
              <a:solidFill>
                <a:srgbClr val="002060"/>
              </a:solidFill>
            </a:endParaRPr>
          </a:p>
        </p:txBody>
      </p:sp>
      <p:sp>
        <p:nvSpPr>
          <p:cNvPr id="159" name="Прямоугольник 158"/>
          <p:cNvSpPr/>
          <p:nvPr/>
        </p:nvSpPr>
        <p:spPr>
          <a:xfrm>
            <a:off x="7040459" y="4881167"/>
            <a:ext cx="116089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Тегирмон </a:t>
            </a:r>
            <a:r>
              <a:rPr lang="uz-Cyrl-UZ" sz="11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lang="ru-RU" sz="1100" dirty="0">
              <a:solidFill>
                <a:srgbClr val="002060"/>
              </a:solidFill>
            </a:endParaRPr>
          </a:p>
        </p:txBody>
      </p:sp>
      <p:sp>
        <p:nvSpPr>
          <p:cNvPr id="160" name="Прямоугольник 159"/>
          <p:cNvSpPr/>
          <p:nvPr/>
        </p:nvSpPr>
        <p:spPr>
          <a:xfrm>
            <a:off x="6649206" y="5254547"/>
            <a:ext cx="206178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Кир ювиш воситалари </a:t>
            </a:r>
            <a:r>
              <a:rPr lang="uz-Cyrl-UZ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та</a:t>
            </a:r>
            <a:endParaRPr lang="ru-RU" sz="1100" dirty="0">
              <a:solidFill>
                <a:srgbClr val="002060"/>
              </a:solidFill>
            </a:endParaRPr>
          </a:p>
        </p:txBody>
      </p:sp>
      <p:sp>
        <p:nvSpPr>
          <p:cNvPr id="161" name="Прямоугольник 160"/>
          <p:cNvSpPr/>
          <p:nvPr/>
        </p:nvSpPr>
        <p:spPr>
          <a:xfrm>
            <a:off x="6447242" y="5627927"/>
            <a:ext cx="204575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Миллий ширинликлар </a:t>
            </a:r>
            <a:r>
              <a:rPr lang="uz-Cyrl-UZ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та</a:t>
            </a:r>
            <a:endParaRPr lang="ru-RU" sz="1100" dirty="0">
              <a:solidFill>
                <a:srgbClr val="002060"/>
              </a:solidFill>
            </a:endParaRPr>
          </a:p>
        </p:txBody>
      </p:sp>
      <p:sp>
        <p:nvSpPr>
          <p:cNvPr id="162" name="Прямоугольник 161"/>
          <p:cNvSpPr/>
          <p:nvPr/>
        </p:nvSpPr>
        <p:spPr>
          <a:xfrm>
            <a:off x="6294842" y="5986067"/>
            <a:ext cx="230383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Нон ва нон махсулотлари </a:t>
            </a:r>
            <a:r>
              <a:rPr lang="uz-Cyrl-UZ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та</a:t>
            </a:r>
            <a:endParaRPr lang="ru-RU" sz="1100" dirty="0">
              <a:solidFill>
                <a:srgbClr val="002060"/>
              </a:solidFill>
            </a:endParaRPr>
          </a:p>
        </p:txBody>
      </p:sp>
      <p:sp>
        <p:nvSpPr>
          <p:cNvPr id="163" name="Прямоугольник 162"/>
          <p:cNvSpPr/>
          <p:nvPr/>
        </p:nvSpPr>
        <p:spPr>
          <a:xfrm>
            <a:off x="6515822" y="6374687"/>
            <a:ext cx="192232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Умумий овқатланиш </a:t>
            </a:r>
            <a:r>
              <a:rPr lang="uz-Cyrl-UZ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та</a:t>
            </a:r>
            <a:endParaRPr lang="ru-RU" sz="1100" dirty="0">
              <a:solidFill>
                <a:srgbClr val="002060"/>
              </a:solidFill>
            </a:endParaRPr>
          </a:p>
        </p:txBody>
      </p:sp>
      <p:sp>
        <p:nvSpPr>
          <p:cNvPr id="164" name="Прямоугольник 163"/>
          <p:cNvSpPr/>
          <p:nvPr/>
        </p:nvSpPr>
        <p:spPr>
          <a:xfrm>
            <a:off x="9657572" y="4515407"/>
            <a:ext cx="17950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1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Гўзаллик салони </a:t>
            </a:r>
            <a:r>
              <a:rPr lang="uz-Cyrl-UZ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uz-Cyrl-UZ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та</a:t>
            </a:r>
            <a:endParaRPr lang="ru-RU" sz="1200" dirty="0">
              <a:solidFill>
                <a:srgbClr val="002060"/>
              </a:solidFill>
            </a:endParaRPr>
          </a:p>
        </p:txBody>
      </p:sp>
      <p:sp>
        <p:nvSpPr>
          <p:cNvPr id="165" name="Прямоугольник 164"/>
          <p:cNvSpPr/>
          <p:nvPr/>
        </p:nvSpPr>
        <p:spPr>
          <a:xfrm>
            <a:off x="9185132" y="4865927"/>
            <a:ext cx="236314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Эркаклар сартарошхонаси </a:t>
            </a:r>
            <a:r>
              <a:rPr lang="uz-Cyrl-UZ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та</a:t>
            </a:r>
            <a:endParaRPr lang="ru-RU" sz="1100" dirty="0">
              <a:solidFill>
                <a:srgbClr val="002060"/>
              </a:solidFill>
            </a:endParaRPr>
          </a:p>
        </p:txBody>
      </p:sp>
      <p:sp>
        <p:nvSpPr>
          <p:cNvPr id="166" name="Прямоугольник 165"/>
          <p:cNvSpPr/>
          <p:nvPr/>
        </p:nvSpPr>
        <p:spPr>
          <a:xfrm>
            <a:off x="9154652" y="5239307"/>
            <a:ext cx="261962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Ичимлик суви ишлаб чиқариш </a:t>
            </a:r>
            <a:r>
              <a:rPr lang="uz-Cyrl-UZ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та</a:t>
            </a:r>
            <a:endParaRPr lang="ru-RU" sz="1100" dirty="0">
              <a:solidFill>
                <a:srgbClr val="002060"/>
              </a:solidFill>
            </a:endParaRPr>
          </a:p>
        </p:txBody>
      </p:sp>
      <p:sp>
        <p:nvSpPr>
          <p:cNvPr id="167" name="Прямоугольник 166"/>
          <p:cNvSpPr/>
          <p:nvPr/>
        </p:nvSpPr>
        <p:spPr>
          <a:xfrm>
            <a:off x="9169892" y="5635547"/>
            <a:ext cx="218842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Қурилиш моллари иш-ч. </a:t>
            </a:r>
            <a:r>
              <a:rPr lang="uz-Cyrl-UZ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та</a:t>
            </a:r>
            <a:endParaRPr lang="ru-RU" sz="1100" dirty="0">
              <a:solidFill>
                <a:srgbClr val="002060"/>
              </a:solidFill>
            </a:endParaRPr>
          </a:p>
        </p:txBody>
      </p:sp>
      <p:sp>
        <p:nvSpPr>
          <p:cNvPr id="168" name="Прямоугольник 167"/>
          <p:cNvSpPr/>
          <p:nvPr/>
        </p:nvSpPr>
        <p:spPr>
          <a:xfrm>
            <a:off x="9444212" y="6008927"/>
            <a:ext cx="193309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1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Озиқ-овқат дўкони </a:t>
            </a:r>
            <a:r>
              <a:rPr lang="uz-Cyrl-UZ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uz-Cyrl-UZ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та</a:t>
            </a:r>
            <a:endParaRPr lang="ru-RU" sz="1200" dirty="0">
              <a:solidFill>
                <a:srgbClr val="002060"/>
              </a:solidFill>
            </a:endParaRPr>
          </a:p>
        </p:txBody>
      </p:sp>
      <p:sp>
        <p:nvSpPr>
          <p:cNvPr id="169" name="Прямоугольник 168"/>
          <p:cNvSpPr/>
          <p:nvPr/>
        </p:nvSpPr>
        <p:spPr>
          <a:xfrm>
            <a:off x="9375632" y="6367067"/>
            <a:ext cx="228139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11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Хўжалик моллари дўкони </a:t>
            </a:r>
            <a:r>
              <a:rPr lang="uz-Cyrl-UZ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та</a:t>
            </a:r>
            <a:endParaRPr lang="ru-RU" sz="1100" dirty="0">
              <a:solidFill>
                <a:srgbClr val="002060"/>
              </a:solidFill>
            </a:endParaRPr>
          </a:p>
        </p:txBody>
      </p:sp>
      <p:grpSp>
        <p:nvGrpSpPr>
          <p:cNvPr id="170" name="Группа 169"/>
          <p:cNvGrpSpPr/>
          <p:nvPr/>
        </p:nvGrpSpPr>
        <p:grpSpPr>
          <a:xfrm>
            <a:off x="6349345" y="1750327"/>
            <a:ext cx="5649269" cy="2289634"/>
            <a:chOff x="6349345" y="1578877"/>
            <a:chExt cx="5649269" cy="2289634"/>
          </a:xfrm>
        </p:grpSpPr>
        <p:grpSp>
          <p:nvGrpSpPr>
            <p:cNvPr id="171" name="Группа 170"/>
            <p:cNvGrpSpPr/>
            <p:nvPr/>
          </p:nvGrpSpPr>
          <p:grpSpPr>
            <a:xfrm>
              <a:off x="6349345" y="1578877"/>
              <a:ext cx="5649269" cy="2289634"/>
              <a:chOff x="6349345" y="1588402"/>
              <a:chExt cx="5649269" cy="2289634"/>
            </a:xfrm>
          </p:grpSpPr>
          <p:grpSp>
            <p:nvGrpSpPr>
              <p:cNvPr id="173" name="Группа 172"/>
              <p:cNvGrpSpPr/>
              <p:nvPr/>
            </p:nvGrpSpPr>
            <p:grpSpPr>
              <a:xfrm>
                <a:off x="6349345" y="1588402"/>
                <a:ext cx="2502448" cy="2214449"/>
                <a:chOff x="3243720" y="4886154"/>
                <a:chExt cx="2502448" cy="829233"/>
              </a:xfrm>
            </p:grpSpPr>
            <p:sp>
              <p:nvSpPr>
                <p:cNvPr id="189" name="Прямоугольник 9"/>
                <p:cNvSpPr/>
                <p:nvPr/>
              </p:nvSpPr>
              <p:spPr>
                <a:xfrm>
                  <a:off x="3406217" y="4939118"/>
                  <a:ext cx="2339951" cy="211859"/>
                </a:xfrm>
                <a:custGeom>
                  <a:avLst/>
                  <a:gdLst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51845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47273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84576" h="864096">
                      <a:moveTo>
                        <a:pt x="0" y="0"/>
                      </a:moveTo>
                      <a:lnTo>
                        <a:pt x="5184576" y="0"/>
                      </a:lnTo>
                      <a:lnTo>
                        <a:pt x="4727376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ln/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90" name="Прямоугольник 6"/>
                <p:cNvSpPr/>
                <p:nvPr/>
              </p:nvSpPr>
              <p:spPr>
                <a:xfrm>
                  <a:off x="3243720" y="4886154"/>
                  <a:ext cx="552489" cy="211859"/>
                </a:xfrm>
                <a:custGeom>
                  <a:avLst/>
                  <a:gdLst>
                    <a:gd name="connsiteX0" fmla="*/ 0 w 1152128"/>
                    <a:gd name="connsiteY0" fmla="*/ 0 h 864096"/>
                    <a:gd name="connsiteX1" fmla="*/ 1152128 w 1152128"/>
                    <a:gd name="connsiteY1" fmla="*/ 0 h 864096"/>
                    <a:gd name="connsiteX2" fmla="*/ 1152128 w 1152128"/>
                    <a:gd name="connsiteY2" fmla="*/ 864096 h 864096"/>
                    <a:gd name="connsiteX3" fmla="*/ 0 w 1152128"/>
                    <a:gd name="connsiteY3" fmla="*/ 864096 h 864096"/>
                    <a:gd name="connsiteX4" fmla="*/ 0 w 1152128"/>
                    <a:gd name="connsiteY4" fmla="*/ 0 h 864096"/>
                    <a:gd name="connsiteX0" fmla="*/ 0 w 1958578"/>
                    <a:gd name="connsiteY0" fmla="*/ 0 h 864096"/>
                    <a:gd name="connsiteX1" fmla="*/ 1958578 w 1958578"/>
                    <a:gd name="connsiteY1" fmla="*/ 6350 h 864096"/>
                    <a:gd name="connsiteX2" fmla="*/ 1152128 w 1958578"/>
                    <a:gd name="connsiteY2" fmla="*/ 864096 h 864096"/>
                    <a:gd name="connsiteX3" fmla="*/ 0 w 1958578"/>
                    <a:gd name="connsiteY3" fmla="*/ 864096 h 864096"/>
                    <a:gd name="connsiteX4" fmla="*/ 0 w 1958578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8578" h="864096">
                      <a:moveTo>
                        <a:pt x="0" y="0"/>
                      </a:moveTo>
                      <a:lnTo>
                        <a:pt x="1958578" y="6350"/>
                      </a:lnTo>
                      <a:lnTo>
                        <a:pt x="1152128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FB1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191" name="Прямоугольник 8"/>
                <p:cNvSpPr/>
                <p:nvPr/>
              </p:nvSpPr>
              <p:spPr>
                <a:xfrm>
                  <a:off x="3406218" y="5098012"/>
                  <a:ext cx="162496" cy="52964"/>
                </a:xfrm>
                <a:custGeom>
                  <a:avLst/>
                  <a:gdLst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360040 w 360040"/>
                    <a:gd name="connsiteY2" fmla="*/ 216024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174303 w 360040"/>
                    <a:gd name="connsiteY2" fmla="*/ 111249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0040" h="216024">
                      <a:moveTo>
                        <a:pt x="0" y="0"/>
                      </a:moveTo>
                      <a:lnTo>
                        <a:pt x="360040" y="0"/>
                      </a:lnTo>
                      <a:lnTo>
                        <a:pt x="174303" y="111249"/>
                      </a:lnTo>
                      <a:lnTo>
                        <a:pt x="0" y="21602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92" name="Прямоугольник 9"/>
                <p:cNvSpPr/>
                <p:nvPr/>
              </p:nvSpPr>
              <p:spPr>
                <a:xfrm>
                  <a:off x="3406217" y="5219969"/>
                  <a:ext cx="2339951" cy="211859"/>
                </a:xfrm>
                <a:custGeom>
                  <a:avLst/>
                  <a:gdLst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51845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47273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84576" h="864096">
                      <a:moveTo>
                        <a:pt x="0" y="0"/>
                      </a:moveTo>
                      <a:lnTo>
                        <a:pt x="5184576" y="0"/>
                      </a:lnTo>
                      <a:lnTo>
                        <a:pt x="4727376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ln/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93" name="Прямоугольник 6"/>
                <p:cNvSpPr/>
                <p:nvPr/>
              </p:nvSpPr>
              <p:spPr>
                <a:xfrm>
                  <a:off x="3243720" y="5168043"/>
                  <a:ext cx="552489" cy="211859"/>
                </a:xfrm>
                <a:custGeom>
                  <a:avLst/>
                  <a:gdLst>
                    <a:gd name="connsiteX0" fmla="*/ 0 w 1152128"/>
                    <a:gd name="connsiteY0" fmla="*/ 0 h 864096"/>
                    <a:gd name="connsiteX1" fmla="*/ 1152128 w 1152128"/>
                    <a:gd name="connsiteY1" fmla="*/ 0 h 864096"/>
                    <a:gd name="connsiteX2" fmla="*/ 1152128 w 1152128"/>
                    <a:gd name="connsiteY2" fmla="*/ 864096 h 864096"/>
                    <a:gd name="connsiteX3" fmla="*/ 0 w 1152128"/>
                    <a:gd name="connsiteY3" fmla="*/ 864096 h 864096"/>
                    <a:gd name="connsiteX4" fmla="*/ 0 w 1152128"/>
                    <a:gd name="connsiteY4" fmla="*/ 0 h 864096"/>
                    <a:gd name="connsiteX0" fmla="*/ 0 w 1958578"/>
                    <a:gd name="connsiteY0" fmla="*/ 0 h 864096"/>
                    <a:gd name="connsiteX1" fmla="*/ 1958578 w 1958578"/>
                    <a:gd name="connsiteY1" fmla="*/ 6350 h 864096"/>
                    <a:gd name="connsiteX2" fmla="*/ 1152128 w 1958578"/>
                    <a:gd name="connsiteY2" fmla="*/ 864096 h 864096"/>
                    <a:gd name="connsiteX3" fmla="*/ 0 w 1958578"/>
                    <a:gd name="connsiteY3" fmla="*/ 864096 h 864096"/>
                    <a:gd name="connsiteX4" fmla="*/ 0 w 1958578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8578" h="864096">
                      <a:moveTo>
                        <a:pt x="0" y="0"/>
                      </a:moveTo>
                      <a:lnTo>
                        <a:pt x="1958578" y="6350"/>
                      </a:lnTo>
                      <a:lnTo>
                        <a:pt x="1152128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FB1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194" name="Прямоугольник 8"/>
                <p:cNvSpPr/>
                <p:nvPr/>
              </p:nvSpPr>
              <p:spPr>
                <a:xfrm>
                  <a:off x="3406218" y="5379901"/>
                  <a:ext cx="162496" cy="52964"/>
                </a:xfrm>
                <a:custGeom>
                  <a:avLst/>
                  <a:gdLst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360040 w 360040"/>
                    <a:gd name="connsiteY2" fmla="*/ 216024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174303 w 360040"/>
                    <a:gd name="connsiteY2" fmla="*/ 111249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0040" h="216024">
                      <a:moveTo>
                        <a:pt x="0" y="0"/>
                      </a:moveTo>
                      <a:lnTo>
                        <a:pt x="360040" y="0"/>
                      </a:lnTo>
                      <a:lnTo>
                        <a:pt x="174303" y="111249"/>
                      </a:lnTo>
                      <a:lnTo>
                        <a:pt x="0" y="21602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95" name="TextBox 194"/>
                <p:cNvSpPr txBox="1"/>
                <p:nvPr/>
              </p:nvSpPr>
              <p:spPr>
                <a:xfrm>
                  <a:off x="3646162" y="5237325"/>
                  <a:ext cx="2023324" cy="16135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uz-Cyrl-UZ" sz="1100" b="1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Кредит ажратиш орқали</a:t>
                  </a:r>
                  <a:r>
                    <a:rPr lang="uz-Cyrl-UZ" sz="1100" b="1" dirty="0" smtClean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- </a:t>
                  </a:r>
                  <a:r>
                    <a:rPr lang="uz-Cyrl-UZ" sz="1100" b="1" dirty="0" smtClean="0">
                      <a:solidFill>
                        <a:srgbClr val="FF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42 </a:t>
                  </a:r>
                  <a:r>
                    <a:rPr lang="uz-Cyrl-UZ" sz="1100" b="1" dirty="0" smtClean="0">
                      <a:solidFill>
                        <a:schemeClr val="accent1">
                          <a:lumMod val="50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та</a:t>
                  </a:r>
                  <a:r>
                    <a:rPr lang="uz-Cyrl-UZ" sz="1100" b="1" dirty="0" smtClean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uz-Cyrl-UZ" sz="1100" b="1" dirty="0" smtClean="0">
                      <a:solidFill>
                        <a:srgbClr val="FF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1,5 </a:t>
                  </a:r>
                  <a:r>
                    <a:rPr lang="uz-Cyrl-UZ" sz="1100" b="1" dirty="0" smtClean="0">
                      <a:solidFill>
                        <a:srgbClr val="FF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млрд </a:t>
                  </a:r>
                  <a:r>
                    <a:rPr lang="uz-Cyrl-UZ" sz="1100" b="1" dirty="0" smtClean="0">
                      <a:solidFill>
                        <a:schemeClr val="accent1">
                          <a:lumMod val="50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сўм</a:t>
                  </a:r>
                  <a:endParaRPr lang="uz-Cyrl-UZ" sz="1100" b="1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96" name="Прямоугольник 9"/>
                <p:cNvSpPr/>
                <p:nvPr/>
              </p:nvSpPr>
              <p:spPr>
                <a:xfrm>
                  <a:off x="3406217" y="5499171"/>
                  <a:ext cx="2339951" cy="211859"/>
                </a:xfrm>
                <a:custGeom>
                  <a:avLst/>
                  <a:gdLst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51845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47273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84576" h="864096">
                      <a:moveTo>
                        <a:pt x="0" y="0"/>
                      </a:moveTo>
                      <a:lnTo>
                        <a:pt x="5184576" y="0"/>
                      </a:lnTo>
                      <a:lnTo>
                        <a:pt x="4727376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ln/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sz="2000"/>
                </a:p>
              </p:txBody>
            </p:sp>
            <p:sp>
              <p:nvSpPr>
                <p:cNvPr id="197" name="Прямоугольник 6"/>
                <p:cNvSpPr/>
                <p:nvPr/>
              </p:nvSpPr>
              <p:spPr>
                <a:xfrm>
                  <a:off x="3243720" y="5450565"/>
                  <a:ext cx="552489" cy="211859"/>
                </a:xfrm>
                <a:custGeom>
                  <a:avLst/>
                  <a:gdLst>
                    <a:gd name="connsiteX0" fmla="*/ 0 w 1152128"/>
                    <a:gd name="connsiteY0" fmla="*/ 0 h 864096"/>
                    <a:gd name="connsiteX1" fmla="*/ 1152128 w 1152128"/>
                    <a:gd name="connsiteY1" fmla="*/ 0 h 864096"/>
                    <a:gd name="connsiteX2" fmla="*/ 1152128 w 1152128"/>
                    <a:gd name="connsiteY2" fmla="*/ 864096 h 864096"/>
                    <a:gd name="connsiteX3" fmla="*/ 0 w 1152128"/>
                    <a:gd name="connsiteY3" fmla="*/ 864096 h 864096"/>
                    <a:gd name="connsiteX4" fmla="*/ 0 w 1152128"/>
                    <a:gd name="connsiteY4" fmla="*/ 0 h 864096"/>
                    <a:gd name="connsiteX0" fmla="*/ 0 w 1958578"/>
                    <a:gd name="connsiteY0" fmla="*/ 0 h 864096"/>
                    <a:gd name="connsiteX1" fmla="*/ 1958578 w 1958578"/>
                    <a:gd name="connsiteY1" fmla="*/ 6350 h 864096"/>
                    <a:gd name="connsiteX2" fmla="*/ 1152128 w 1958578"/>
                    <a:gd name="connsiteY2" fmla="*/ 864096 h 864096"/>
                    <a:gd name="connsiteX3" fmla="*/ 0 w 1958578"/>
                    <a:gd name="connsiteY3" fmla="*/ 864096 h 864096"/>
                    <a:gd name="connsiteX4" fmla="*/ 0 w 1958578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8578" h="864096">
                      <a:moveTo>
                        <a:pt x="0" y="0"/>
                      </a:moveTo>
                      <a:lnTo>
                        <a:pt x="1958578" y="6350"/>
                      </a:lnTo>
                      <a:lnTo>
                        <a:pt x="1152128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FB1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198" name="Прямоугольник 8"/>
                <p:cNvSpPr/>
                <p:nvPr/>
              </p:nvSpPr>
              <p:spPr>
                <a:xfrm>
                  <a:off x="3406218" y="5662423"/>
                  <a:ext cx="162496" cy="52964"/>
                </a:xfrm>
                <a:custGeom>
                  <a:avLst/>
                  <a:gdLst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360040 w 360040"/>
                    <a:gd name="connsiteY2" fmla="*/ 216024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174303 w 360040"/>
                    <a:gd name="connsiteY2" fmla="*/ 111249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0040" h="216024">
                      <a:moveTo>
                        <a:pt x="0" y="0"/>
                      </a:moveTo>
                      <a:lnTo>
                        <a:pt x="360040" y="0"/>
                      </a:lnTo>
                      <a:lnTo>
                        <a:pt x="174303" y="111249"/>
                      </a:lnTo>
                      <a:lnTo>
                        <a:pt x="0" y="21602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99" name="TextBox 198"/>
                <p:cNvSpPr txBox="1"/>
                <p:nvPr/>
              </p:nvSpPr>
              <p:spPr>
                <a:xfrm>
                  <a:off x="3646162" y="5529708"/>
                  <a:ext cx="2023324" cy="9508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uz-Cyrl-UZ" sz="1050" b="1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“К-савдо” орқали</a:t>
                  </a:r>
                  <a:r>
                    <a:rPr lang="uz-Cyrl-UZ" sz="1050" b="1" dirty="0" smtClean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– </a:t>
                  </a:r>
                  <a:r>
                    <a:rPr lang="uz-Cyrl-UZ" sz="1050" b="1" dirty="0">
                      <a:solidFill>
                        <a:srgbClr val="FF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2</a:t>
                  </a:r>
                  <a:r>
                    <a:rPr lang="uz-Cyrl-UZ" sz="1050" b="1" dirty="0" smtClean="0">
                      <a:solidFill>
                        <a:srgbClr val="FF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uz-Cyrl-UZ" sz="1050" b="1" dirty="0" smtClean="0">
                      <a:solidFill>
                        <a:schemeClr val="accent1">
                          <a:lumMod val="50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та</a:t>
                  </a:r>
                  <a:endParaRPr lang="uz-Cyrl-UZ" sz="1050" b="1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74" name="Группа 173"/>
              <p:cNvGrpSpPr/>
              <p:nvPr/>
            </p:nvGrpSpPr>
            <p:grpSpPr>
              <a:xfrm>
                <a:off x="9496166" y="1609447"/>
                <a:ext cx="2502448" cy="2268589"/>
                <a:chOff x="3243720" y="4886154"/>
                <a:chExt cx="2502448" cy="1115010"/>
              </a:xfrm>
            </p:grpSpPr>
            <p:sp>
              <p:nvSpPr>
                <p:cNvPr id="175" name="Прямоугольник 9"/>
                <p:cNvSpPr/>
                <p:nvPr/>
              </p:nvSpPr>
              <p:spPr>
                <a:xfrm>
                  <a:off x="3406217" y="4939118"/>
                  <a:ext cx="2339951" cy="211859"/>
                </a:xfrm>
                <a:custGeom>
                  <a:avLst/>
                  <a:gdLst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51845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47273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84576" h="864096">
                      <a:moveTo>
                        <a:pt x="0" y="0"/>
                      </a:moveTo>
                      <a:lnTo>
                        <a:pt x="5184576" y="0"/>
                      </a:lnTo>
                      <a:lnTo>
                        <a:pt x="4727376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ln/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76" name="Прямоугольник 6"/>
                <p:cNvSpPr/>
                <p:nvPr/>
              </p:nvSpPr>
              <p:spPr>
                <a:xfrm>
                  <a:off x="3243720" y="4886154"/>
                  <a:ext cx="552489" cy="211859"/>
                </a:xfrm>
                <a:custGeom>
                  <a:avLst/>
                  <a:gdLst>
                    <a:gd name="connsiteX0" fmla="*/ 0 w 1152128"/>
                    <a:gd name="connsiteY0" fmla="*/ 0 h 864096"/>
                    <a:gd name="connsiteX1" fmla="*/ 1152128 w 1152128"/>
                    <a:gd name="connsiteY1" fmla="*/ 0 h 864096"/>
                    <a:gd name="connsiteX2" fmla="*/ 1152128 w 1152128"/>
                    <a:gd name="connsiteY2" fmla="*/ 864096 h 864096"/>
                    <a:gd name="connsiteX3" fmla="*/ 0 w 1152128"/>
                    <a:gd name="connsiteY3" fmla="*/ 864096 h 864096"/>
                    <a:gd name="connsiteX4" fmla="*/ 0 w 1152128"/>
                    <a:gd name="connsiteY4" fmla="*/ 0 h 864096"/>
                    <a:gd name="connsiteX0" fmla="*/ 0 w 1958578"/>
                    <a:gd name="connsiteY0" fmla="*/ 0 h 864096"/>
                    <a:gd name="connsiteX1" fmla="*/ 1958578 w 1958578"/>
                    <a:gd name="connsiteY1" fmla="*/ 6350 h 864096"/>
                    <a:gd name="connsiteX2" fmla="*/ 1152128 w 1958578"/>
                    <a:gd name="connsiteY2" fmla="*/ 864096 h 864096"/>
                    <a:gd name="connsiteX3" fmla="*/ 0 w 1958578"/>
                    <a:gd name="connsiteY3" fmla="*/ 864096 h 864096"/>
                    <a:gd name="connsiteX4" fmla="*/ 0 w 1958578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8578" h="864096">
                      <a:moveTo>
                        <a:pt x="0" y="0"/>
                      </a:moveTo>
                      <a:lnTo>
                        <a:pt x="1958578" y="6350"/>
                      </a:lnTo>
                      <a:lnTo>
                        <a:pt x="1152128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FB1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177" name="Прямоугольник 8"/>
                <p:cNvSpPr/>
                <p:nvPr/>
              </p:nvSpPr>
              <p:spPr>
                <a:xfrm>
                  <a:off x="3406218" y="5098012"/>
                  <a:ext cx="162496" cy="52964"/>
                </a:xfrm>
                <a:custGeom>
                  <a:avLst/>
                  <a:gdLst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360040 w 360040"/>
                    <a:gd name="connsiteY2" fmla="*/ 216024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174303 w 360040"/>
                    <a:gd name="connsiteY2" fmla="*/ 111249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0040" h="216024">
                      <a:moveTo>
                        <a:pt x="0" y="0"/>
                      </a:moveTo>
                      <a:lnTo>
                        <a:pt x="360040" y="0"/>
                      </a:lnTo>
                      <a:lnTo>
                        <a:pt x="174303" y="111249"/>
                      </a:lnTo>
                      <a:lnTo>
                        <a:pt x="0" y="21602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78" name="TextBox 177"/>
                <p:cNvSpPr txBox="1"/>
                <p:nvPr/>
              </p:nvSpPr>
              <p:spPr>
                <a:xfrm>
                  <a:off x="3658862" y="4915644"/>
                  <a:ext cx="2023324" cy="20421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uz-Cyrl-UZ" sz="1000" b="1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Тикувчиликни ташкил этиш орқали</a:t>
                  </a:r>
                  <a:r>
                    <a:rPr lang="uz-Cyrl-UZ" sz="1000" b="1" dirty="0" smtClean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– </a:t>
                  </a:r>
                  <a:r>
                    <a:rPr lang="uz-Cyrl-UZ" sz="1100" b="1" dirty="0" smtClean="0">
                      <a:solidFill>
                        <a:srgbClr val="FF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18 </a:t>
                  </a:r>
                  <a:r>
                    <a:rPr lang="uz-Cyrl-UZ" sz="1100" b="1" dirty="0" smtClean="0">
                      <a:solidFill>
                        <a:schemeClr val="accent1">
                          <a:lumMod val="50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та</a:t>
                  </a:r>
                  <a:endParaRPr lang="uz-Cyrl-UZ" sz="1100" b="1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9" name="Прямоугольник 9"/>
                <p:cNvSpPr/>
                <p:nvPr/>
              </p:nvSpPr>
              <p:spPr>
                <a:xfrm>
                  <a:off x="3406217" y="5221007"/>
                  <a:ext cx="2339951" cy="211859"/>
                </a:xfrm>
                <a:custGeom>
                  <a:avLst/>
                  <a:gdLst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51845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47273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84576" h="864096">
                      <a:moveTo>
                        <a:pt x="0" y="0"/>
                      </a:moveTo>
                      <a:lnTo>
                        <a:pt x="5184576" y="0"/>
                      </a:lnTo>
                      <a:lnTo>
                        <a:pt x="4727376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ln/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80" name="Прямоугольник 6"/>
                <p:cNvSpPr/>
                <p:nvPr/>
              </p:nvSpPr>
              <p:spPr>
                <a:xfrm>
                  <a:off x="3243720" y="5168043"/>
                  <a:ext cx="552489" cy="211859"/>
                </a:xfrm>
                <a:custGeom>
                  <a:avLst/>
                  <a:gdLst>
                    <a:gd name="connsiteX0" fmla="*/ 0 w 1152128"/>
                    <a:gd name="connsiteY0" fmla="*/ 0 h 864096"/>
                    <a:gd name="connsiteX1" fmla="*/ 1152128 w 1152128"/>
                    <a:gd name="connsiteY1" fmla="*/ 0 h 864096"/>
                    <a:gd name="connsiteX2" fmla="*/ 1152128 w 1152128"/>
                    <a:gd name="connsiteY2" fmla="*/ 864096 h 864096"/>
                    <a:gd name="connsiteX3" fmla="*/ 0 w 1152128"/>
                    <a:gd name="connsiteY3" fmla="*/ 864096 h 864096"/>
                    <a:gd name="connsiteX4" fmla="*/ 0 w 1152128"/>
                    <a:gd name="connsiteY4" fmla="*/ 0 h 864096"/>
                    <a:gd name="connsiteX0" fmla="*/ 0 w 1958578"/>
                    <a:gd name="connsiteY0" fmla="*/ 0 h 864096"/>
                    <a:gd name="connsiteX1" fmla="*/ 1958578 w 1958578"/>
                    <a:gd name="connsiteY1" fmla="*/ 6350 h 864096"/>
                    <a:gd name="connsiteX2" fmla="*/ 1152128 w 1958578"/>
                    <a:gd name="connsiteY2" fmla="*/ 864096 h 864096"/>
                    <a:gd name="connsiteX3" fmla="*/ 0 w 1958578"/>
                    <a:gd name="connsiteY3" fmla="*/ 864096 h 864096"/>
                    <a:gd name="connsiteX4" fmla="*/ 0 w 1958578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8578" h="864096">
                      <a:moveTo>
                        <a:pt x="0" y="0"/>
                      </a:moveTo>
                      <a:lnTo>
                        <a:pt x="1958578" y="6350"/>
                      </a:lnTo>
                      <a:lnTo>
                        <a:pt x="1152128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FB1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181" name="Прямоугольник 8"/>
                <p:cNvSpPr/>
                <p:nvPr/>
              </p:nvSpPr>
              <p:spPr>
                <a:xfrm>
                  <a:off x="3406218" y="5379901"/>
                  <a:ext cx="162496" cy="52964"/>
                </a:xfrm>
                <a:custGeom>
                  <a:avLst/>
                  <a:gdLst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360040 w 360040"/>
                    <a:gd name="connsiteY2" fmla="*/ 216024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174303 w 360040"/>
                    <a:gd name="connsiteY2" fmla="*/ 111249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0040" h="216024">
                      <a:moveTo>
                        <a:pt x="0" y="0"/>
                      </a:moveTo>
                      <a:lnTo>
                        <a:pt x="360040" y="0"/>
                      </a:lnTo>
                      <a:lnTo>
                        <a:pt x="174303" y="111249"/>
                      </a:lnTo>
                      <a:lnTo>
                        <a:pt x="0" y="21602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82" name="Прямоугольник 9"/>
                <p:cNvSpPr/>
                <p:nvPr/>
              </p:nvSpPr>
              <p:spPr>
                <a:xfrm>
                  <a:off x="3406217" y="5503529"/>
                  <a:ext cx="2339951" cy="211859"/>
                </a:xfrm>
                <a:custGeom>
                  <a:avLst/>
                  <a:gdLst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51845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47273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84576" h="864096">
                      <a:moveTo>
                        <a:pt x="0" y="0"/>
                      </a:moveTo>
                      <a:lnTo>
                        <a:pt x="5184576" y="0"/>
                      </a:lnTo>
                      <a:lnTo>
                        <a:pt x="4727376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ln/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sz="2000"/>
                </a:p>
              </p:txBody>
            </p:sp>
            <p:sp>
              <p:nvSpPr>
                <p:cNvPr id="183" name="Прямоугольник 6"/>
                <p:cNvSpPr/>
                <p:nvPr/>
              </p:nvSpPr>
              <p:spPr>
                <a:xfrm>
                  <a:off x="3243720" y="5450565"/>
                  <a:ext cx="552489" cy="211859"/>
                </a:xfrm>
                <a:custGeom>
                  <a:avLst/>
                  <a:gdLst>
                    <a:gd name="connsiteX0" fmla="*/ 0 w 1152128"/>
                    <a:gd name="connsiteY0" fmla="*/ 0 h 864096"/>
                    <a:gd name="connsiteX1" fmla="*/ 1152128 w 1152128"/>
                    <a:gd name="connsiteY1" fmla="*/ 0 h 864096"/>
                    <a:gd name="connsiteX2" fmla="*/ 1152128 w 1152128"/>
                    <a:gd name="connsiteY2" fmla="*/ 864096 h 864096"/>
                    <a:gd name="connsiteX3" fmla="*/ 0 w 1152128"/>
                    <a:gd name="connsiteY3" fmla="*/ 864096 h 864096"/>
                    <a:gd name="connsiteX4" fmla="*/ 0 w 1152128"/>
                    <a:gd name="connsiteY4" fmla="*/ 0 h 864096"/>
                    <a:gd name="connsiteX0" fmla="*/ 0 w 1958578"/>
                    <a:gd name="connsiteY0" fmla="*/ 0 h 864096"/>
                    <a:gd name="connsiteX1" fmla="*/ 1958578 w 1958578"/>
                    <a:gd name="connsiteY1" fmla="*/ 6350 h 864096"/>
                    <a:gd name="connsiteX2" fmla="*/ 1152128 w 1958578"/>
                    <a:gd name="connsiteY2" fmla="*/ 864096 h 864096"/>
                    <a:gd name="connsiteX3" fmla="*/ 0 w 1958578"/>
                    <a:gd name="connsiteY3" fmla="*/ 864096 h 864096"/>
                    <a:gd name="connsiteX4" fmla="*/ 0 w 1958578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8578" h="864096">
                      <a:moveTo>
                        <a:pt x="0" y="0"/>
                      </a:moveTo>
                      <a:lnTo>
                        <a:pt x="1958578" y="6350"/>
                      </a:lnTo>
                      <a:lnTo>
                        <a:pt x="1152128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FB1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184" name="Прямоугольник 8"/>
                <p:cNvSpPr/>
                <p:nvPr/>
              </p:nvSpPr>
              <p:spPr>
                <a:xfrm>
                  <a:off x="3406218" y="5662423"/>
                  <a:ext cx="162496" cy="52964"/>
                </a:xfrm>
                <a:custGeom>
                  <a:avLst/>
                  <a:gdLst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360040 w 360040"/>
                    <a:gd name="connsiteY2" fmla="*/ 216024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174303 w 360040"/>
                    <a:gd name="connsiteY2" fmla="*/ 111249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0040" h="216024">
                      <a:moveTo>
                        <a:pt x="0" y="0"/>
                      </a:moveTo>
                      <a:lnTo>
                        <a:pt x="360040" y="0"/>
                      </a:lnTo>
                      <a:lnTo>
                        <a:pt x="174303" y="111249"/>
                      </a:lnTo>
                      <a:lnTo>
                        <a:pt x="0" y="21602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85" name="TextBox 184"/>
                <p:cNvSpPr txBox="1"/>
                <p:nvPr/>
              </p:nvSpPr>
              <p:spPr>
                <a:xfrm>
                  <a:off x="3671560" y="5184937"/>
                  <a:ext cx="2022648" cy="2420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uz-Cyrl-UZ" sz="800" b="1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Мавжуд тадбиркорлик субъектларини кенгайтириш орқали</a:t>
                  </a:r>
                  <a:r>
                    <a:rPr lang="uz-Cyrl-UZ" sz="800" b="1" dirty="0" smtClean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- </a:t>
                  </a:r>
                  <a:r>
                    <a:rPr lang="uz-Cyrl-UZ" sz="900" b="1" dirty="0" smtClean="0">
                      <a:solidFill>
                        <a:srgbClr val="FF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71 </a:t>
                  </a:r>
                  <a:r>
                    <a:rPr lang="uz-Cyrl-UZ" sz="900" b="1" dirty="0" smtClean="0">
                      <a:solidFill>
                        <a:schemeClr val="accent1">
                          <a:lumMod val="50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та</a:t>
                  </a:r>
                  <a:r>
                    <a:rPr lang="uz-Cyrl-UZ" sz="900" b="1" dirty="0" smtClean="0">
                      <a:solidFill>
                        <a:srgbClr val="FF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иш ўрни яр</a:t>
                  </a:r>
                  <a:r>
                    <a:rPr lang="uz-Cyrl-UZ" sz="1000" b="1" dirty="0" smtClean="0">
                      <a:solidFill>
                        <a:srgbClr val="FF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атиш</a:t>
                  </a:r>
                  <a:endParaRPr lang="uz-Cyrl-UZ" sz="800" b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6" name="Прямоугольник 9"/>
                <p:cNvSpPr/>
                <p:nvPr/>
              </p:nvSpPr>
              <p:spPr>
                <a:xfrm>
                  <a:off x="3406217" y="5789305"/>
                  <a:ext cx="2339951" cy="211859"/>
                </a:xfrm>
                <a:custGeom>
                  <a:avLst/>
                  <a:gdLst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51845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  <a:gd name="connsiteX0" fmla="*/ 0 w 5184576"/>
                    <a:gd name="connsiteY0" fmla="*/ 0 h 864096"/>
                    <a:gd name="connsiteX1" fmla="*/ 5184576 w 5184576"/>
                    <a:gd name="connsiteY1" fmla="*/ 0 h 864096"/>
                    <a:gd name="connsiteX2" fmla="*/ 4727376 w 5184576"/>
                    <a:gd name="connsiteY2" fmla="*/ 864096 h 864096"/>
                    <a:gd name="connsiteX3" fmla="*/ 0 w 5184576"/>
                    <a:gd name="connsiteY3" fmla="*/ 864096 h 864096"/>
                    <a:gd name="connsiteX4" fmla="*/ 0 w 5184576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84576" h="864096">
                      <a:moveTo>
                        <a:pt x="0" y="0"/>
                      </a:moveTo>
                      <a:lnTo>
                        <a:pt x="5184576" y="0"/>
                      </a:lnTo>
                      <a:lnTo>
                        <a:pt x="4727376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ln/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87" name="Прямоугольник 6"/>
                <p:cNvSpPr/>
                <p:nvPr/>
              </p:nvSpPr>
              <p:spPr>
                <a:xfrm>
                  <a:off x="3243720" y="5736341"/>
                  <a:ext cx="552489" cy="211859"/>
                </a:xfrm>
                <a:custGeom>
                  <a:avLst/>
                  <a:gdLst>
                    <a:gd name="connsiteX0" fmla="*/ 0 w 1152128"/>
                    <a:gd name="connsiteY0" fmla="*/ 0 h 864096"/>
                    <a:gd name="connsiteX1" fmla="*/ 1152128 w 1152128"/>
                    <a:gd name="connsiteY1" fmla="*/ 0 h 864096"/>
                    <a:gd name="connsiteX2" fmla="*/ 1152128 w 1152128"/>
                    <a:gd name="connsiteY2" fmla="*/ 864096 h 864096"/>
                    <a:gd name="connsiteX3" fmla="*/ 0 w 1152128"/>
                    <a:gd name="connsiteY3" fmla="*/ 864096 h 864096"/>
                    <a:gd name="connsiteX4" fmla="*/ 0 w 1152128"/>
                    <a:gd name="connsiteY4" fmla="*/ 0 h 864096"/>
                    <a:gd name="connsiteX0" fmla="*/ 0 w 1958578"/>
                    <a:gd name="connsiteY0" fmla="*/ 0 h 864096"/>
                    <a:gd name="connsiteX1" fmla="*/ 1958578 w 1958578"/>
                    <a:gd name="connsiteY1" fmla="*/ 6350 h 864096"/>
                    <a:gd name="connsiteX2" fmla="*/ 1152128 w 1958578"/>
                    <a:gd name="connsiteY2" fmla="*/ 864096 h 864096"/>
                    <a:gd name="connsiteX3" fmla="*/ 0 w 1958578"/>
                    <a:gd name="connsiteY3" fmla="*/ 864096 h 864096"/>
                    <a:gd name="connsiteX4" fmla="*/ 0 w 1958578"/>
                    <a:gd name="connsiteY4" fmla="*/ 0 h 864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8578" h="864096">
                      <a:moveTo>
                        <a:pt x="0" y="0"/>
                      </a:moveTo>
                      <a:lnTo>
                        <a:pt x="1958578" y="6350"/>
                      </a:lnTo>
                      <a:lnTo>
                        <a:pt x="1152128" y="864096"/>
                      </a:lnTo>
                      <a:lnTo>
                        <a:pt x="0" y="8640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FB1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188" name="Прямоугольник 8"/>
                <p:cNvSpPr/>
                <p:nvPr/>
              </p:nvSpPr>
              <p:spPr>
                <a:xfrm>
                  <a:off x="3406218" y="5948199"/>
                  <a:ext cx="162496" cy="52964"/>
                </a:xfrm>
                <a:custGeom>
                  <a:avLst/>
                  <a:gdLst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360040 w 360040"/>
                    <a:gd name="connsiteY2" fmla="*/ 216024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  <a:gd name="connsiteX0" fmla="*/ 0 w 360040"/>
                    <a:gd name="connsiteY0" fmla="*/ 0 h 216024"/>
                    <a:gd name="connsiteX1" fmla="*/ 360040 w 360040"/>
                    <a:gd name="connsiteY1" fmla="*/ 0 h 216024"/>
                    <a:gd name="connsiteX2" fmla="*/ 174303 w 360040"/>
                    <a:gd name="connsiteY2" fmla="*/ 111249 h 216024"/>
                    <a:gd name="connsiteX3" fmla="*/ 0 w 360040"/>
                    <a:gd name="connsiteY3" fmla="*/ 216024 h 216024"/>
                    <a:gd name="connsiteX4" fmla="*/ 0 w 360040"/>
                    <a:gd name="connsiteY4" fmla="*/ 0 h 2160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0040" h="216024">
                      <a:moveTo>
                        <a:pt x="0" y="0"/>
                      </a:moveTo>
                      <a:lnTo>
                        <a:pt x="360040" y="0"/>
                      </a:lnTo>
                      <a:lnTo>
                        <a:pt x="174303" y="111249"/>
                      </a:lnTo>
                      <a:lnTo>
                        <a:pt x="0" y="21602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172" name="Прямоугольник 171"/>
            <p:cNvSpPr/>
            <p:nvPr/>
          </p:nvSpPr>
          <p:spPr>
            <a:xfrm>
              <a:off x="6778541" y="1677085"/>
              <a:ext cx="2073251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2024 </a:t>
              </a:r>
              <a:r>
                <a:rPr lang="ru-RU" sz="11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йилда</a:t>
              </a:r>
              <a:r>
                <a:rPr lang="ru-RU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r>
                <a:rPr lang="ru-RU" sz="11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14</a:t>
              </a:r>
              <a:r>
                <a:rPr lang="ru-RU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1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та</a:t>
              </a:r>
              <a:r>
                <a:rPr lang="ru-RU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1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янги</a:t>
              </a:r>
              <a:r>
                <a:rPr lang="ru-RU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1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лойиҳаларни</a:t>
              </a:r>
              <a:r>
                <a:rPr lang="ru-RU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1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ишга</a:t>
              </a:r>
              <a:r>
                <a:rPr lang="ru-RU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1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тушириш</a:t>
              </a:r>
              <a:endParaRPr lang="ru-RU" sz="11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uz-Cyrl-UZ" sz="11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– </a:t>
              </a:r>
              <a:endParaRPr lang="ru-RU" dirty="0"/>
            </a:p>
          </p:txBody>
        </p:sp>
      </p:grpSp>
      <p:sp>
        <p:nvSpPr>
          <p:cNvPr id="200" name="TextBox 199"/>
          <p:cNvSpPr txBox="1"/>
          <p:nvPr/>
        </p:nvSpPr>
        <p:spPr>
          <a:xfrm>
            <a:off x="9828758" y="3111034"/>
            <a:ext cx="230609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Ўз-ўзини банд қилиш</a:t>
            </a:r>
            <a:r>
              <a:rPr lang="uz-Cyrl-UZ" sz="11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uz-Cyrl-UZ" sz="1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65 </a:t>
            </a:r>
            <a:r>
              <a:rPr lang="uz-Cyrl-UZ" sz="11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lang="uz-Cyrl-UZ" sz="11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1" name="Прямоугольник 200"/>
          <p:cNvSpPr/>
          <p:nvPr/>
        </p:nvSpPr>
        <p:spPr>
          <a:xfrm>
            <a:off x="9902233" y="3659756"/>
            <a:ext cx="202811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1100" b="1" dirty="0">
                <a:latin typeface="Arial" panose="020B0604020202020204" pitchFamily="34" charset="0"/>
                <a:cs typeface="Arial" panose="020B0604020202020204" pitchFamily="34" charset="0"/>
              </a:rPr>
              <a:t>Субсидия ажратиш</a:t>
            </a:r>
            <a:r>
              <a:rPr lang="uz-Cyrl-UZ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1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uz-Cyrl-UZ" sz="1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 </a:t>
            </a:r>
            <a:r>
              <a:rPr lang="uz-Cyrl-UZ" sz="11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lang="ru-RU" sz="11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02" name="Прямоугольник 8"/>
          <p:cNvSpPr/>
          <p:nvPr/>
        </p:nvSpPr>
        <p:spPr>
          <a:xfrm>
            <a:off x="620689" y="4135681"/>
            <a:ext cx="162496" cy="52964"/>
          </a:xfrm>
          <a:custGeom>
            <a:avLst/>
            <a:gdLst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360040 w 360040"/>
              <a:gd name="connsiteY2" fmla="*/ 216024 h 216024"/>
              <a:gd name="connsiteX3" fmla="*/ 0 w 360040"/>
              <a:gd name="connsiteY3" fmla="*/ 216024 h 216024"/>
              <a:gd name="connsiteX4" fmla="*/ 0 w 360040"/>
              <a:gd name="connsiteY4" fmla="*/ 0 h 216024"/>
              <a:gd name="connsiteX0" fmla="*/ 0 w 360040"/>
              <a:gd name="connsiteY0" fmla="*/ 0 h 216024"/>
              <a:gd name="connsiteX1" fmla="*/ 360040 w 360040"/>
              <a:gd name="connsiteY1" fmla="*/ 0 h 216024"/>
              <a:gd name="connsiteX2" fmla="*/ 174303 w 360040"/>
              <a:gd name="connsiteY2" fmla="*/ 111249 h 216024"/>
              <a:gd name="connsiteX3" fmla="*/ 0 w 360040"/>
              <a:gd name="connsiteY3" fmla="*/ 216024 h 216024"/>
              <a:gd name="connsiteX4" fmla="*/ 0 w 360040"/>
              <a:gd name="connsiteY4" fmla="*/ 0 h 216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040" h="216024">
                <a:moveTo>
                  <a:pt x="0" y="0"/>
                </a:moveTo>
                <a:lnTo>
                  <a:pt x="360040" y="0"/>
                </a:lnTo>
                <a:lnTo>
                  <a:pt x="174303" y="111249"/>
                </a:lnTo>
                <a:lnTo>
                  <a:pt x="0" y="21602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3" name="TextBox 202"/>
          <p:cNvSpPr txBox="1"/>
          <p:nvPr/>
        </p:nvSpPr>
        <p:spPr>
          <a:xfrm>
            <a:off x="1166345" y="406731"/>
            <a:ext cx="103073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1000" dirty="0" smtClean="0"/>
              <a:t>  </a:t>
            </a:r>
            <a:r>
              <a:rPr lang="uz-Cyrl-UZ" sz="1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МФЙ раиси</a:t>
            </a:r>
            <a:r>
              <a:rPr lang="uz-Cyrl-UZ" sz="1000" dirty="0" smtClean="0">
                <a:solidFill>
                  <a:schemeClr val="bg1"/>
                </a:solidFill>
              </a:rPr>
              <a:t>          </a:t>
            </a:r>
          </a:p>
          <a:p>
            <a:pPr algn="ctr"/>
            <a:r>
              <a:rPr lang="uz-Cyrl-UZ" sz="1000" b="1" dirty="0">
                <a:latin typeface="Arial" pitchFamily="34" charset="0"/>
                <a:cs typeface="Arial" pitchFamily="34" charset="0"/>
              </a:rPr>
              <a:t>Бафоев Авазхон Муртазоевич</a:t>
            </a:r>
            <a:endParaRPr lang="ru-RU" sz="10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uz-Cyrl-UZ" sz="1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(99)953-99-94 </a:t>
            </a:r>
            <a:endParaRPr lang="ru-RU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4" name="Рисунок 20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465" y="452155"/>
            <a:ext cx="919726" cy="782573"/>
          </a:xfrm>
          <a:prstGeom prst="rect">
            <a:avLst/>
          </a:prstGeom>
        </p:spPr>
      </p:pic>
      <p:pic>
        <p:nvPicPr>
          <p:cNvPr id="205" name="Рисунок 20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9589" y="471062"/>
            <a:ext cx="640505" cy="723895"/>
          </a:xfrm>
          <a:prstGeom prst="rect">
            <a:avLst/>
          </a:prstGeom>
        </p:spPr>
      </p:pic>
      <p:pic>
        <p:nvPicPr>
          <p:cNvPr id="206" name="Рисунок 20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418788"/>
            <a:ext cx="620556" cy="780628"/>
          </a:xfrm>
          <a:prstGeom prst="rect">
            <a:avLst/>
          </a:prstGeom>
        </p:spPr>
      </p:pic>
      <p:pic>
        <p:nvPicPr>
          <p:cNvPr id="207" name="Рисунок 20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501" y="432404"/>
            <a:ext cx="665344" cy="80232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8630" y="459098"/>
            <a:ext cx="682075" cy="755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39121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5126</TotalTime>
  <Words>699</Words>
  <Application>Microsoft Office PowerPoint</Application>
  <PresentationFormat>Широкоэкранный</PresentationFormat>
  <Paragraphs>183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10" baseType="lpstr">
      <vt:lpstr>_Times</vt:lpstr>
      <vt:lpstr>Arial</vt:lpstr>
      <vt:lpstr>Calibri</vt:lpstr>
      <vt:lpstr>Calibri Light</vt:lpstr>
      <vt:lpstr>Times New Roman</vt:lpstr>
      <vt:lpstr>Verdana</vt:lpstr>
      <vt:lpstr>Wingdings</vt:lpstr>
      <vt:lpstr>Тема Office</vt:lpstr>
      <vt:lpstr> ВОБКЕНТ ТУМАН 2-СЕКТОР ҲУДУДИДАГИ “ГУЛИСТОН”  МАҲАЛЛАСИНИ САМАРАЛИ ИЖТИМОИЙ-ИҚТИСОДИЙ РИВОЖЛАНТИРИШ ДАСТУРИ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FPB</dc:creator>
  <cp:lastModifiedBy>Пользователь</cp:lastModifiedBy>
  <cp:revision>374</cp:revision>
  <cp:lastPrinted>2021-05-31T10:46:58Z</cp:lastPrinted>
  <dcterms:created xsi:type="dcterms:W3CDTF">2021-05-21T12:05:17Z</dcterms:created>
  <dcterms:modified xsi:type="dcterms:W3CDTF">2023-10-18T13:57:32Z</dcterms:modified>
</cp:coreProperties>
</file>