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5560" r:id="rId2"/>
    <p:sldId id="5558" r:id="rId3"/>
    <p:sldId id="5554" r:id="rId4"/>
  </p:sldIdLst>
  <p:sldSz cx="12192000" cy="6858000"/>
  <p:notesSz cx="6735763" cy="986631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523" userDrawn="1">
          <p15:clr>
            <a:srgbClr val="A4A3A4"/>
          </p15:clr>
        </p15:guide>
        <p15:guide id="2" pos="5087" userDrawn="1">
          <p15:clr>
            <a:srgbClr val="A4A3A4"/>
          </p15:clr>
        </p15:guide>
        <p15:guide id="3" pos="2593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Isroil Saidov" initials="IS" lastIdx="1" clrIdx="0">
    <p:extLst>
      <p:ext uri="{19B8F6BF-5375-455C-9EA6-DF929625EA0E}">
        <p15:presenceInfo xmlns:p15="http://schemas.microsoft.com/office/powerpoint/2012/main" userId="S-1-5-21-2432142559-2775237026-4269621877-232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A9DF4"/>
    <a:srgbClr val="0070C0"/>
    <a:srgbClr val="E4E4E4"/>
    <a:srgbClr val="65B8F7"/>
    <a:srgbClr val="ABD9FB"/>
    <a:srgbClr val="85C10D"/>
    <a:srgbClr val="4472C4"/>
    <a:srgbClr val="5C7A9E"/>
    <a:srgbClr val="4E6888"/>
    <a:srgbClr val="42587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482" autoAdjust="0"/>
    <p:restoredTop sz="94660"/>
  </p:normalViewPr>
  <p:slideViewPr>
    <p:cSldViewPr snapToGrid="0" showGuides="1">
      <p:cViewPr varScale="1">
        <p:scale>
          <a:sx n="115" d="100"/>
          <a:sy n="115" d="100"/>
        </p:scale>
        <p:origin x="630" y="138"/>
      </p:cViewPr>
      <p:guideLst>
        <p:guide orient="horz" pos="2523"/>
        <p:guide pos="5087"/>
        <p:guide pos="2593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commentAuthors" Target="commentAuthors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diagrams/_rels/data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image" Target="../media/image35.png"/><Relationship Id="rId4" Type="http://schemas.openxmlformats.org/officeDocument/2006/relationships/image" Target="../media/image38.jpeg"/></Relationships>
</file>

<file path=ppt/diagrams/_rels/data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image" Target="../media/image39.png"/><Relationship Id="rId4" Type="http://schemas.openxmlformats.org/officeDocument/2006/relationships/image" Target="../media/image38.jpeg"/></Relationships>
</file>

<file path=ppt/diagrams/_rels/data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image" Target="../media/image35.png"/><Relationship Id="rId4" Type="http://schemas.openxmlformats.org/officeDocument/2006/relationships/image" Target="../media/image38.jpeg"/></Relationships>
</file>

<file path=ppt/diagrams/_rels/drawing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image" Target="../media/image35.png"/><Relationship Id="rId4" Type="http://schemas.openxmlformats.org/officeDocument/2006/relationships/image" Target="../media/image38.jpeg"/></Relationships>
</file>

<file path=ppt/diagrams/_rels/drawing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image" Target="../media/image39.png"/><Relationship Id="rId4" Type="http://schemas.openxmlformats.org/officeDocument/2006/relationships/image" Target="../media/image38.jpeg"/></Relationships>
</file>

<file path=ppt/diagrams/_rels/drawing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image" Target="../media/image35.png"/><Relationship Id="rId4" Type="http://schemas.openxmlformats.org/officeDocument/2006/relationships/image" Target="../media/image38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5_2">
  <dgm:title val=""/>
  <dgm:desc val=""/>
  <dgm:catLst>
    <dgm:cat type="accent5" pri="11200"/>
  </dgm:catLst>
  <dgm:styleLbl name="node0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5"/>
    </dgm:fillClrLst>
    <dgm:linClrLst meth="repeat">
      <a:schemeClr val="accent5"/>
    </dgm:linClrLst>
    <dgm:effectClrLst/>
    <dgm:txLinClrLst/>
    <dgm:txFillClrLst/>
    <dgm:txEffectClrLst/>
  </dgm:styleLbl>
  <dgm:styleLbl name="lnNode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8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2_1">
  <dgm:title val=""/>
  <dgm:desc val=""/>
  <dgm:catLst>
    <dgm:cat type="accent2" pri="11100"/>
  </dgm:catLst>
  <dgm:styleLbl name="node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2">
        <a:alpha val="4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0C4E382-9D91-4B77-BAED-5F35EA8B2F46}" type="doc">
      <dgm:prSet loTypeId="urn:microsoft.com/office/officeart/2005/8/layout/radial4" loCatId="relationship" qsTypeId="urn:microsoft.com/office/officeart/2005/8/quickstyle/simple5" qsCatId="simple" csTypeId="urn:microsoft.com/office/officeart/2005/8/colors/accent5_2" csCatId="accent5" phldr="1"/>
      <dgm:spPr/>
      <dgm:t>
        <a:bodyPr/>
        <a:lstStyle/>
        <a:p>
          <a:endParaRPr lang="ru-RU"/>
        </a:p>
      </dgm:t>
    </dgm:pt>
    <dgm:pt modelId="{316FF2A5-3A32-409B-A307-42CCDCDE2A1A}">
      <dgm:prSet phldrT="[Текст]" custT="1"/>
      <dgm:spPr/>
      <dgm:t>
        <a:bodyPr/>
        <a:lstStyle/>
        <a:p>
          <a:r>
            <a:rPr lang="uz-Cyrl-UZ" sz="1100" b="1" dirty="0" smtClean="0"/>
            <a:t>Микро марказ</a:t>
          </a:r>
          <a:endParaRPr lang="ru-RU" sz="1100" b="1" dirty="0"/>
        </a:p>
      </dgm:t>
    </dgm:pt>
    <dgm:pt modelId="{8D64048C-FEFF-485E-BB2D-87EC388BD3F4}" type="parTrans" cxnId="{19C952AC-F3F0-4226-9927-5154D976F922}">
      <dgm:prSet/>
      <dgm:spPr/>
      <dgm:t>
        <a:bodyPr/>
        <a:lstStyle/>
        <a:p>
          <a:endParaRPr lang="ru-RU" sz="1800" b="1"/>
        </a:p>
      </dgm:t>
    </dgm:pt>
    <dgm:pt modelId="{BB0D4BF3-E01F-4482-88EA-90D9774CE6C9}" type="sibTrans" cxnId="{19C952AC-F3F0-4226-9927-5154D976F922}">
      <dgm:prSet/>
      <dgm:spPr/>
      <dgm:t>
        <a:bodyPr/>
        <a:lstStyle/>
        <a:p>
          <a:endParaRPr lang="ru-RU" sz="1800" b="1"/>
        </a:p>
      </dgm:t>
    </dgm:pt>
    <dgm:pt modelId="{D4E8538F-7D88-4696-AD42-C8473AD1673B}">
      <dgm:prSet phldrT="[Текст]" custT="1"/>
      <dgm:spPr/>
      <dgm:t>
        <a:bodyPr/>
        <a:lstStyle/>
        <a:p>
          <a:r>
            <a:rPr lang="uz-Cyrl-UZ" sz="1200" b="1" dirty="0"/>
            <a:t>Умумий овқатланиш                 4</a:t>
          </a:r>
          <a:r>
            <a:rPr lang="uz-Cyrl-UZ" sz="1400" b="1" dirty="0"/>
            <a:t> </a:t>
          </a:r>
          <a:r>
            <a:rPr lang="uz-Cyrl-UZ" sz="1200" b="1" dirty="0"/>
            <a:t>нафар ишчи</a:t>
          </a:r>
          <a:endParaRPr lang="ru-RU" sz="1200" b="1" dirty="0"/>
        </a:p>
      </dgm:t>
    </dgm:pt>
    <dgm:pt modelId="{E22DF545-FDC8-46DF-A327-A08B10623AC4}" type="parTrans" cxnId="{ADB11E11-3D3C-4B10-A5E9-C329EAA0E577}">
      <dgm:prSet custT="1"/>
      <dgm:spPr/>
      <dgm:t>
        <a:bodyPr/>
        <a:lstStyle/>
        <a:p>
          <a:endParaRPr lang="ru-RU" sz="500" b="1"/>
        </a:p>
      </dgm:t>
    </dgm:pt>
    <dgm:pt modelId="{9753B541-813E-4846-BD2B-E28D4D18145C}" type="sibTrans" cxnId="{ADB11E11-3D3C-4B10-A5E9-C329EAA0E577}">
      <dgm:prSet/>
      <dgm:spPr/>
      <dgm:t>
        <a:bodyPr/>
        <a:lstStyle/>
        <a:p>
          <a:endParaRPr lang="ru-RU" sz="1800" b="1"/>
        </a:p>
      </dgm:t>
    </dgm:pt>
    <dgm:pt modelId="{76848F3E-7F5F-4F65-AA39-5C6320C3383A}">
      <dgm:prSet phldrT="[Текст]" custT="1"/>
      <dgm:spPr/>
      <dgm:t>
        <a:bodyPr/>
        <a:lstStyle/>
        <a:p>
          <a:r>
            <a:rPr lang="uz-Cyrl-UZ" sz="1200" b="1" dirty="0"/>
            <a:t>Дорихона </a:t>
          </a:r>
        </a:p>
        <a:p>
          <a:r>
            <a:rPr lang="uz-Cyrl-UZ" sz="1200" b="1" dirty="0"/>
            <a:t> </a:t>
          </a:r>
          <a:r>
            <a:rPr lang="uz-Cyrl-UZ" sz="1400" b="1" dirty="0"/>
            <a:t>2 </a:t>
          </a:r>
          <a:r>
            <a:rPr lang="uz-Cyrl-UZ" sz="1200" b="1" dirty="0"/>
            <a:t> нафар ишчи</a:t>
          </a:r>
          <a:endParaRPr lang="ru-RU" sz="1200" b="1" dirty="0"/>
        </a:p>
      </dgm:t>
    </dgm:pt>
    <dgm:pt modelId="{7D33AA6D-900E-4ABF-A232-94D5A27D0FEF}" type="parTrans" cxnId="{10038CA4-6D4B-4A3D-9948-B47346C49C09}">
      <dgm:prSet custT="1"/>
      <dgm:spPr/>
      <dgm:t>
        <a:bodyPr/>
        <a:lstStyle/>
        <a:p>
          <a:endParaRPr lang="ru-RU" sz="500" b="1"/>
        </a:p>
      </dgm:t>
    </dgm:pt>
    <dgm:pt modelId="{C3CC045A-251E-4574-A7B4-30E502A0F99A}" type="sibTrans" cxnId="{10038CA4-6D4B-4A3D-9948-B47346C49C09}">
      <dgm:prSet/>
      <dgm:spPr/>
      <dgm:t>
        <a:bodyPr/>
        <a:lstStyle/>
        <a:p>
          <a:endParaRPr lang="ru-RU" sz="1800" b="1"/>
        </a:p>
      </dgm:t>
    </dgm:pt>
    <dgm:pt modelId="{33024E8A-FE18-4D3F-9EB5-FFBB09964A36}">
      <dgm:prSet phldrT="[Текст]" custT="1"/>
      <dgm:spPr/>
      <dgm:t>
        <a:bodyPr/>
        <a:lstStyle/>
        <a:p>
          <a:r>
            <a:rPr lang="uz-Cyrl-UZ" sz="1200" b="1" dirty="0"/>
            <a:t>Озиқ-овқат дўкони             2 нафар ишчи</a:t>
          </a:r>
          <a:endParaRPr lang="ru-RU" sz="1200" b="1" dirty="0"/>
        </a:p>
      </dgm:t>
    </dgm:pt>
    <dgm:pt modelId="{B058DB23-7FBC-4E0D-9A96-11EC1CEC6B2F}" type="parTrans" cxnId="{263574E1-F2B3-4969-8F1D-997D304B4981}">
      <dgm:prSet custT="1"/>
      <dgm:spPr/>
      <dgm:t>
        <a:bodyPr/>
        <a:lstStyle/>
        <a:p>
          <a:endParaRPr lang="ru-RU" sz="500" b="1"/>
        </a:p>
      </dgm:t>
    </dgm:pt>
    <dgm:pt modelId="{B8F719A6-0CAE-400D-A5C0-9025C6C686CA}" type="sibTrans" cxnId="{263574E1-F2B3-4969-8F1D-997D304B4981}">
      <dgm:prSet/>
      <dgm:spPr/>
      <dgm:t>
        <a:bodyPr/>
        <a:lstStyle/>
        <a:p>
          <a:endParaRPr lang="ru-RU" sz="1800" b="1"/>
        </a:p>
      </dgm:t>
    </dgm:pt>
    <dgm:pt modelId="{77A5ED37-5413-408A-8D9F-5B1A184005A1}">
      <dgm:prSet custT="1"/>
      <dgm:spPr/>
      <dgm:t>
        <a:bodyPr/>
        <a:lstStyle/>
        <a:p>
          <a:r>
            <a:rPr lang="uz-Cyrl-UZ" sz="1200" b="1" dirty="0"/>
            <a:t>Тикувчилик цехи                       6 нафар ишчи</a:t>
          </a:r>
          <a:endParaRPr lang="ru-RU" sz="1200" b="1" dirty="0"/>
        </a:p>
      </dgm:t>
    </dgm:pt>
    <dgm:pt modelId="{1EF2F7A9-B65F-4B93-B546-5D0BAE090B14}" type="parTrans" cxnId="{A36796D3-45A0-4243-A4F3-9715EDC0F11D}">
      <dgm:prSet custT="1"/>
      <dgm:spPr/>
      <dgm:t>
        <a:bodyPr/>
        <a:lstStyle/>
        <a:p>
          <a:endParaRPr lang="ru-RU" sz="500" b="1"/>
        </a:p>
      </dgm:t>
    </dgm:pt>
    <dgm:pt modelId="{B31E7461-97FF-41C7-B1EC-52686031B0AD}" type="sibTrans" cxnId="{A36796D3-45A0-4243-A4F3-9715EDC0F11D}">
      <dgm:prSet/>
      <dgm:spPr/>
      <dgm:t>
        <a:bodyPr/>
        <a:lstStyle/>
        <a:p>
          <a:endParaRPr lang="ru-RU" sz="1800" b="1"/>
        </a:p>
      </dgm:t>
    </dgm:pt>
    <dgm:pt modelId="{FD185BFC-C1C5-4B9A-B620-1417DA1AA9AA}">
      <dgm:prSet custT="1"/>
      <dgm:spPr/>
      <dgm:t>
        <a:bodyPr/>
        <a:lstStyle/>
        <a:p>
          <a:r>
            <a:rPr lang="uz-Cyrl-UZ" sz="1100" b="1" dirty="0"/>
            <a:t>Эркаклар  ва аёллар сартарошхонаси</a:t>
          </a:r>
          <a:br>
            <a:rPr lang="uz-Cyrl-UZ" sz="1100" b="1" dirty="0"/>
          </a:br>
          <a:r>
            <a:rPr lang="uz-Cyrl-UZ" sz="1400" b="1" dirty="0"/>
            <a:t>3 </a:t>
          </a:r>
          <a:r>
            <a:rPr lang="uz-Cyrl-UZ" sz="1100" b="1" dirty="0"/>
            <a:t>нафар ишчи</a:t>
          </a:r>
          <a:endParaRPr lang="ru-RU" sz="1100" b="1" dirty="0"/>
        </a:p>
      </dgm:t>
    </dgm:pt>
    <dgm:pt modelId="{A99AEBE0-CF5F-4F87-9EB2-785572538158}" type="parTrans" cxnId="{3424C55F-3675-4F98-9197-389A5DA06045}">
      <dgm:prSet/>
      <dgm:spPr/>
      <dgm:t>
        <a:bodyPr/>
        <a:lstStyle/>
        <a:p>
          <a:endParaRPr lang="ru-RU"/>
        </a:p>
      </dgm:t>
    </dgm:pt>
    <dgm:pt modelId="{940023E6-4157-4A60-8D54-2F932D48E50D}" type="sibTrans" cxnId="{3424C55F-3675-4F98-9197-389A5DA06045}">
      <dgm:prSet/>
      <dgm:spPr/>
      <dgm:t>
        <a:bodyPr/>
        <a:lstStyle/>
        <a:p>
          <a:endParaRPr lang="ru-RU"/>
        </a:p>
      </dgm:t>
    </dgm:pt>
    <dgm:pt modelId="{5DB59548-5D1A-4DFA-B44A-AE56F0CE3938}" type="pres">
      <dgm:prSet presAssocID="{E0C4E382-9D91-4B77-BAED-5F35EA8B2F46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3B91D2A-40FC-4872-A604-6043987E9442}" type="pres">
      <dgm:prSet presAssocID="{316FF2A5-3A32-409B-A307-42CCDCDE2A1A}" presName="centerShape" presStyleLbl="node0" presStyleIdx="0" presStyleCnt="1"/>
      <dgm:spPr/>
      <dgm:t>
        <a:bodyPr/>
        <a:lstStyle/>
        <a:p>
          <a:endParaRPr lang="ru-RU"/>
        </a:p>
      </dgm:t>
    </dgm:pt>
    <dgm:pt modelId="{23578F7D-07C5-4C10-9569-7831FBE42F1E}" type="pres">
      <dgm:prSet presAssocID="{E22DF545-FDC8-46DF-A327-A08B10623AC4}" presName="parTrans" presStyleLbl="bgSibTrans2D1" presStyleIdx="0" presStyleCnt="5"/>
      <dgm:spPr/>
      <dgm:t>
        <a:bodyPr/>
        <a:lstStyle/>
        <a:p>
          <a:endParaRPr lang="ru-RU"/>
        </a:p>
      </dgm:t>
    </dgm:pt>
    <dgm:pt modelId="{D9592335-73FB-4073-81CE-98D05C6FB80E}" type="pres">
      <dgm:prSet presAssocID="{D4E8538F-7D88-4696-AD42-C8473AD1673B}" presName="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2CA6487-643F-4BA9-B4F4-518598C6C835}" type="pres">
      <dgm:prSet presAssocID="{7D33AA6D-900E-4ABF-A232-94D5A27D0FEF}" presName="parTrans" presStyleLbl="bgSibTrans2D1" presStyleIdx="1" presStyleCnt="5"/>
      <dgm:spPr/>
      <dgm:t>
        <a:bodyPr/>
        <a:lstStyle/>
        <a:p>
          <a:endParaRPr lang="ru-RU"/>
        </a:p>
      </dgm:t>
    </dgm:pt>
    <dgm:pt modelId="{E2D37B7C-8C0D-42F6-878E-CB90A8C12A17}" type="pres">
      <dgm:prSet presAssocID="{76848F3E-7F5F-4F65-AA39-5C6320C3383A}" presName="node" presStyleLbl="node1" presStyleIdx="1" presStyleCnt="5" custRadScaleRad="101362" custRadScaleInc="-212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F4F1CC3-8F18-4991-97AE-87086287608E}" type="pres">
      <dgm:prSet presAssocID="{B058DB23-7FBC-4E0D-9A96-11EC1CEC6B2F}" presName="parTrans" presStyleLbl="bgSibTrans2D1" presStyleIdx="2" presStyleCnt="5"/>
      <dgm:spPr/>
      <dgm:t>
        <a:bodyPr/>
        <a:lstStyle/>
        <a:p>
          <a:endParaRPr lang="ru-RU"/>
        </a:p>
      </dgm:t>
    </dgm:pt>
    <dgm:pt modelId="{F82A5F6B-F198-4D46-880D-4CFF99282BED}" type="pres">
      <dgm:prSet presAssocID="{33024E8A-FE18-4D3F-9EB5-FFBB09964A36}" presName="node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DA8C846-F15A-4CAF-9CF2-84D1058DC8C2}" type="pres">
      <dgm:prSet presAssocID="{1EF2F7A9-B65F-4B93-B546-5D0BAE090B14}" presName="parTrans" presStyleLbl="bgSibTrans2D1" presStyleIdx="3" presStyleCnt="5"/>
      <dgm:spPr/>
      <dgm:t>
        <a:bodyPr/>
        <a:lstStyle/>
        <a:p>
          <a:endParaRPr lang="ru-RU"/>
        </a:p>
      </dgm:t>
    </dgm:pt>
    <dgm:pt modelId="{660E1871-9F14-46D0-9D0C-AC330F24F45B}" type="pres">
      <dgm:prSet presAssocID="{77A5ED37-5413-408A-8D9F-5B1A184005A1}" presName="node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048EB15-53AF-4C01-AE5F-BDAA4786A979}" type="pres">
      <dgm:prSet presAssocID="{A99AEBE0-CF5F-4F87-9EB2-785572538158}" presName="parTrans" presStyleLbl="bgSibTrans2D1" presStyleIdx="4" presStyleCnt="5"/>
      <dgm:spPr/>
      <dgm:t>
        <a:bodyPr/>
        <a:lstStyle/>
        <a:p>
          <a:endParaRPr lang="ru-RU"/>
        </a:p>
      </dgm:t>
    </dgm:pt>
    <dgm:pt modelId="{CB62DBDE-95D7-4037-94F8-24BA67D9C339}" type="pres">
      <dgm:prSet presAssocID="{FD185BFC-C1C5-4B9A-B620-1417DA1AA9AA}" presName="node" presStyleLbl="node1" presStyleIdx="4" presStyleCnt="5" custScaleX="118897" custRadScaleRad="10532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A8A8E4B8-4160-4DC9-BD6B-54282CAE5857}" type="presOf" srcId="{E22DF545-FDC8-46DF-A327-A08B10623AC4}" destId="{23578F7D-07C5-4C10-9569-7831FBE42F1E}" srcOrd="0" destOrd="0" presId="urn:microsoft.com/office/officeart/2005/8/layout/radial4"/>
    <dgm:cxn modelId="{1FDE5052-53FB-4CCA-B58D-DB445F748736}" type="presOf" srcId="{76848F3E-7F5F-4F65-AA39-5C6320C3383A}" destId="{E2D37B7C-8C0D-42F6-878E-CB90A8C12A17}" srcOrd="0" destOrd="0" presId="urn:microsoft.com/office/officeart/2005/8/layout/radial4"/>
    <dgm:cxn modelId="{A36796D3-45A0-4243-A4F3-9715EDC0F11D}" srcId="{316FF2A5-3A32-409B-A307-42CCDCDE2A1A}" destId="{77A5ED37-5413-408A-8D9F-5B1A184005A1}" srcOrd="3" destOrd="0" parTransId="{1EF2F7A9-B65F-4B93-B546-5D0BAE090B14}" sibTransId="{B31E7461-97FF-41C7-B1EC-52686031B0AD}"/>
    <dgm:cxn modelId="{19C952AC-F3F0-4226-9927-5154D976F922}" srcId="{E0C4E382-9D91-4B77-BAED-5F35EA8B2F46}" destId="{316FF2A5-3A32-409B-A307-42CCDCDE2A1A}" srcOrd="0" destOrd="0" parTransId="{8D64048C-FEFF-485E-BB2D-87EC388BD3F4}" sibTransId="{BB0D4BF3-E01F-4482-88EA-90D9774CE6C9}"/>
    <dgm:cxn modelId="{C5388F8F-2FA2-4607-A2C9-698987D09E47}" type="presOf" srcId="{E0C4E382-9D91-4B77-BAED-5F35EA8B2F46}" destId="{5DB59548-5D1A-4DFA-B44A-AE56F0CE3938}" srcOrd="0" destOrd="0" presId="urn:microsoft.com/office/officeart/2005/8/layout/radial4"/>
    <dgm:cxn modelId="{ADB11E11-3D3C-4B10-A5E9-C329EAA0E577}" srcId="{316FF2A5-3A32-409B-A307-42CCDCDE2A1A}" destId="{D4E8538F-7D88-4696-AD42-C8473AD1673B}" srcOrd="0" destOrd="0" parTransId="{E22DF545-FDC8-46DF-A327-A08B10623AC4}" sibTransId="{9753B541-813E-4846-BD2B-E28D4D18145C}"/>
    <dgm:cxn modelId="{3C94C220-1A19-4DFB-9094-5BC988D4EB90}" type="presOf" srcId="{FD185BFC-C1C5-4B9A-B620-1417DA1AA9AA}" destId="{CB62DBDE-95D7-4037-94F8-24BA67D9C339}" srcOrd="0" destOrd="0" presId="urn:microsoft.com/office/officeart/2005/8/layout/radial4"/>
    <dgm:cxn modelId="{70566E3C-802F-4D62-97C3-8BBB993B590C}" type="presOf" srcId="{B058DB23-7FBC-4E0D-9A96-11EC1CEC6B2F}" destId="{EF4F1CC3-8F18-4991-97AE-87086287608E}" srcOrd="0" destOrd="0" presId="urn:microsoft.com/office/officeart/2005/8/layout/radial4"/>
    <dgm:cxn modelId="{5395746B-61F5-4148-B6C8-46DE2BB4F6B0}" type="presOf" srcId="{D4E8538F-7D88-4696-AD42-C8473AD1673B}" destId="{D9592335-73FB-4073-81CE-98D05C6FB80E}" srcOrd="0" destOrd="0" presId="urn:microsoft.com/office/officeart/2005/8/layout/radial4"/>
    <dgm:cxn modelId="{10038CA4-6D4B-4A3D-9948-B47346C49C09}" srcId="{316FF2A5-3A32-409B-A307-42CCDCDE2A1A}" destId="{76848F3E-7F5F-4F65-AA39-5C6320C3383A}" srcOrd="1" destOrd="0" parTransId="{7D33AA6D-900E-4ABF-A232-94D5A27D0FEF}" sibTransId="{C3CC045A-251E-4574-A7B4-30E502A0F99A}"/>
    <dgm:cxn modelId="{E65EA361-C702-402D-8B40-C3AC0A478033}" type="presOf" srcId="{A99AEBE0-CF5F-4F87-9EB2-785572538158}" destId="{A048EB15-53AF-4C01-AE5F-BDAA4786A979}" srcOrd="0" destOrd="0" presId="urn:microsoft.com/office/officeart/2005/8/layout/radial4"/>
    <dgm:cxn modelId="{FDB2EAAF-354D-4A3D-A49B-7C13AB6F888D}" type="presOf" srcId="{77A5ED37-5413-408A-8D9F-5B1A184005A1}" destId="{660E1871-9F14-46D0-9D0C-AC330F24F45B}" srcOrd="0" destOrd="0" presId="urn:microsoft.com/office/officeart/2005/8/layout/radial4"/>
    <dgm:cxn modelId="{263574E1-F2B3-4969-8F1D-997D304B4981}" srcId="{316FF2A5-3A32-409B-A307-42CCDCDE2A1A}" destId="{33024E8A-FE18-4D3F-9EB5-FFBB09964A36}" srcOrd="2" destOrd="0" parTransId="{B058DB23-7FBC-4E0D-9A96-11EC1CEC6B2F}" sibTransId="{B8F719A6-0CAE-400D-A5C0-9025C6C686CA}"/>
    <dgm:cxn modelId="{3424C55F-3675-4F98-9197-389A5DA06045}" srcId="{316FF2A5-3A32-409B-A307-42CCDCDE2A1A}" destId="{FD185BFC-C1C5-4B9A-B620-1417DA1AA9AA}" srcOrd="4" destOrd="0" parTransId="{A99AEBE0-CF5F-4F87-9EB2-785572538158}" sibTransId="{940023E6-4157-4A60-8D54-2F932D48E50D}"/>
    <dgm:cxn modelId="{264ECAD5-152E-4E98-8594-2952D006FFC6}" type="presOf" srcId="{1EF2F7A9-B65F-4B93-B546-5D0BAE090B14}" destId="{BDA8C846-F15A-4CAF-9CF2-84D1058DC8C2}" srcOrd="0" destOrd="0" presId="urn:microsoft.com/office/officeart/2005/8/layout/radial4"/>
    <dgm:cxn modelId="{BAD4434E-3A2F-4E32-8ACD-8FE4144B29EB}" type="presOf" srcId="{33024E8A-FE18-4D3F-9EB5-FFBB09964A36}" destId="{F82A5F6B-F198-4D46-880D-4CFF99282BED}" srcOrd="0" destOrd="0" presId="urn:microsoft.com/office/officeart/2005/8/layout/radial4"/>
    <dgm:cxn modelId="{29DBAC87-75CD-4802-854A-495613A67411}" type="presOf" srcId="{316FF2A5-3A32-409B-A307-42CCDCDE2A1A}" destId="{D3B91D2A-40FC-4872-A604-6043987E9442}" srcOrd="0" destOrd="0" presId="urn:microsoft.com/office/officeart/2005/8/layout/radial4"/>
    <dgm:cxn modelId="{D773DA0E-1EB6-4FD6-90AD-BB0026461423}" type="presOf" srcId="{7D33AA6D-900E-4ABF-A232-94D5A27D0FEF}" destId="{92CA6487-643F-4BA9-B4F4-518598C6C835}" srcOrd="0" destOrd="0" presId="urn:microsoft.com/office/officeart/2005/8/layout/radial4"/>
    <dgm:cxn modelId="{297C3130-1321-4DD1-90BA-F9F5FFB4036B}" type="presParOf" srcId="{5DB59548-5D1A-4DFA-B44A-AE56F0CE3938}" destId="{D3B91D2A-40FC-4872-A604-6043987E9442}" srcOrd="0" destOrd="0" presId="urn:microsoft.com/office/officeart/2005/8/layout/radial4"/>
    <dgm:cxn modelId="{607C0BF6-7545-4DD1-A63C-34C41449752B}" type="presParOf" srcId="{5DB59548-5D1A-4DFA-B44A-AE56F0CE3938}" destId="{23578F7D-07C5-4C10-9569-7831FBE42F1E}" srcOrd="1" destOrd="0" presId="urn:microsoft.com/office/officeart/2005/8/layout/radial4"/>
    <dgm:cxn modelId="{58E1D69C-6BC8-4FAC-ACCE-5BEE9F477E00}" type="presParOf" srcId="{5DB59548-5D1A-4DFA-B44A-AE56F0CE3938}" destId="{D9592335-73FB-4073-81CE-98D05C6FB80E}" srcOrd="2" destOrd="0" presId="urn:microsoft.com/office/officeart/2005/8/layout/radial4"/>
    <dgm:cxn modelId="{D01977BB-1174-466A-A756-B441D5C22E46}" type="presParOf" srcId="{5DB59548-5D1A-4DFA-B44A-AE56F0CE3938}" destId="{92CA6487-643F-4BA9-B4F4-518598C6C835}" srcOrd="3" destOrd="0" presId="urn:microsoft.com/office/officeart/2005/8/layout/radial4"/>
    <dgm:cxn modelId="{192E0CE0-6996-47AA-AC2A-B41189E99F3B}" type="presParOf" srcId="{5DB59548-5D1A-4DFA-B44A-AE56F0CE3938}" destId="{E2D37B7C-8C0D-42F6-878E-CB90A8C12A17}" srcOrd="4" destOrd="0" presId="urn:microsoft.com/office/officeart/2005/8/layout/radial4"/>
    <dgm:cxn modelId="{21F91C1F-C244-4A81-9302-25465B6DB7CE}" type="presParOf" srcId="{5DB59548-5D1A-4DFA-B44A-AE56F0CE3938}" destId="{EF4F1CC3-8F18-4991-97AE-87086287608E}" srcOrd="5" destOrd="0" presId="urn:microsoft.com/office/officeart/2005/8/layout/radial4"/>
    <dgm:cxn modelId="{7F224847-0224-4724-A87D-06A7E2FDBF8F}" type="presParOf" srcId="{5DB59548-5D1A-4DFA-B44A-AE56F0CE3938}" destId="{F82A5F6B-F198-4D46-880D-4CFF99282BED}" srcOrd="6" destOrd="0" presId="urn:microsoft.com/office/officeart/2005/8/layout/radial4"/>
    <dgm:cxn modelId="{5CB1C8B4-B501-4652-A484-77659CE234C4}" type="presParOf" srcId="{5DB59548-5D1A-4DFA-B44A-AE56F0CE3938}" destId="{BDA8C846-F15A-4CAF-9CF2-84D1058DC8C2}" srcOrd="7" destOrd="0" presId="urn:microsoft.com/office/officeart/2005/8/layout/radial4"/>
    <dgm:cxn modelId="{4F273FFF-9FFC-492E-B106-5DB13931EDF7}" type="presParOf" srcId="{5DB59548-5D1A-4DFA-B44A-AE56F0CE3938}" destId="{660E1871-9F14-46D0-9D0C-AC330F24F45B}" srcOrd="8" destOrd="0" presId="urn:microsoft.com/office/officeart/2005/8/layout/radial4"/>
    <dgm:cxn modelId="{0A065631-3BE7-4CF0-8743-899817265C38}" type="presParOf" srcId="{5DB59548-5D1A-4DFA-B44A-AE56F0CE3938}" destId="{A048EB15-53AF-4C01-AE5F-BDAA4786A979}" srcOrd="9" destOrd="0" presId="urn:microsoft.com/office/officeart/2005/8/layout/radial4"/>
    <dgm:cxn modelId="{7EB39F89-9519-4D38-A6D0-253453E2B70D}" type="presParOf" srcId="{5DB59548-5D1A-4DFA-B44A-AE56F0CE3938}" destId="{CB62DBDE-95D7-4037-94F8-24BA67D9C339}" srcOrd="10" destOrd="0" presId="urn:microsoft.com/office/officeart/2005/8/layout/radial4"/>
  </dgm:cxnLst>
  <dgm:bg/>
  <dgm:whole/>
  <dgm:extLst>
    <a:ext uri="http://schemas.microsoft.com/office/drawing/2008/diagram">
      <dsp:dataModelExt xmlns:dsp="http://schemas.microsoft.com/office/drawing/2008/diagram" relId="rId10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049A2CD2-FDA6-45CC-B729-86626E6A6F5E}" type="doc">
      <dgm:prSet loTypeId="urn:microsoft.com/office/officeart/2008/layout/VerticalCurvedList" loCatId="list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ru-RU"/>
        </a:p>
      </dgm:t>
    </dgm:pt>
    <dgm:pt modelId="{94257F0C-2AFB-46B9-987D-B7218C5024BE}">
      <dgm:prSet phldrT="[Текст]" custT="1"/>
      <dgm:spPr/>
      <dgm:t>
        <a:bodyPr anchor="ctr"/>
        <a:lstStyle/>
        <a:p>
          <a:pPr>
            <a:lnSpc>
              <a:spcPct val="80000"/>
            </a:lnSpc>
          </a:pPr>
          <a:r>
            <a:rPr lang="uz-Cyrl-UZ" sz="1150" dirty="0">
              <a:latin typeface="+mn-lt"/>
            </a:rPr>
            <a:t>Жами харажатлар 5,7 млн сўм</a:t>
          </a:r>
          <a:endParaRPr lang="ru-RU" sz="1150" dirty="0">
            <a:latin typeface="+mn-lt"/>
          </a:endParaRPr>
        </a:p>
      </dgm:t>
    </dgm:pt>
    <dgm:pt modelId="{609CDE31-54DD-40B8-94EC-F2653B776F3E}" type="parTrans" cxnId="{89E08B84-8C9E-4654-BBCB-08E824B8EFCA}">
      <dgm:prSet/>
      <dgm:spPr/>
      <dgm:t>
        <a:bodyPr/>
        <a:lstStyle/>
        <a:p>
          <a:pPr>
            <a:lnSpc>
              <a:spcPct val="80000"/>
            </a:lnSpc>
          </a:pPr>
          <a:endParaRPr lang="ru-RU" sz="1150">
            <a:latin typeface="+mn-lt"/>
          </a:endParaRPr>
        </a:p>
      </dgm:t>
    </dgm:pt>
    <dgm:pt modelId="{F7C0C4E0-BA13-427E-BE65-5DDB83137B8C}" type="sibTrans" cxnId="{89E08B84-8C9E-4654-BBCB-08E824B8EFCA}">
      <dgm:prSet/>
      <dgm:spPr/>
      <dgm:t>
        <a:bodyPr/>
        <a:lstStyle/>
        <a:p>
          <a:pPr>
            <a:lnSpc>
              <a:spcPct val="80000"/>
            </a:lnSpc>
          </a:pPr>
          <a:endParaRPr lang="ru-RU" sz="1150">
            <a:latin typeface="+mn-lt"/>
          </a:endParaRPr>
        </a:p>
      </dgm:t>
    </dgm:pt>
    <dgm:pt modelId="{834B024B-8DF4-4B3F-836D-9B5FBEA6A813}">
      <dgm:prSet phldrT="[Текст]" custT="1"/>
      <dgm:spPr/>
      <dgm:t>
        <a:bodyPr/>
        <a:lstStyle/>
        <a:p>
          <a:pPr>
            <a:lnSpc>
              <a:spcPct val="80000"/>
            </a:lnSpc>
          </a:pPr>
          <a:r>
            <a:rPr lang="uz-Cyrl-UZ" sz="1150" dirty="0">
              <a:latin typeface="+mn-lt"/>
            </a:rPr>
            <a:t>Олинадиган ялпи ҳосил ва соф фойда</a:t>
          </a:r>
          <a:br>
            <a:rPr lang="uz-Cyrl-UZ" sz="1150" dirty="0">
              <a:latin typeface="+mn-lt"/>
            </a:rPr>
          </a:br>
          <a:r>
            <a:rPr lang="uz-Cyrl-UZ" sz="1150" dirty="0">
              <a:latin typeface="+mn-lt"/>
            </a:rPr>
            <a:t>24,6 млн сўмлик  7,7 тонна ҳосил</a:t>
          </a:r>
          <a:endParaRPr lang="ru-RU" sz="1150" dirty="0">
            <a:latin typeface="+mn-lt"/>
          </a:endParaRPr>
        </a:p>
      </dgm:t>
    </dgm:pt>
    <dgm:pt modelId="{0AE4FFD6-DA23-428A-8470-7DDF4C12F321}" type="parTrans" cxnId="{C72910A5-6783-44C7-B86B-701B26ED01FF}">
      <dgm:prSet/>
      <dgm:spPr/>
      <dgm:t>
        <a:bodyPr/>
        <a:lstStyle/>
        <a:p>
          <a:pPr>
            <a:lnSpc>
              <a:spcPct val="80000"/>
            </a:lnSpc>
          </a:pPr>
          <a:endParaRPr lang="ru-RU" sz="1150">
            <a:latin typeface="+mn-lt"/>
          </a:endParaRPr>
        </a:p>
      </dgm:t>
    </dgm:pt>
    <dgm:pt modelId="{95EEB0AF-4746-4645-9D63-63AB17464E70}" type="sibTrans" cxnId="{C72910A5-6783-44C7-B86B-701B26ED01FF}">
      <dgm:prSet/>
      <dgm:spPr/>
      <dgm:t>
        <a:bodyPr/>
        <a:lstStyle/>
        <a:p>
          <a:pPr>
            <a:lnSpc>
              <a:spcPct val="80000"/>
            </a:lnSpc>
          </a:pPr>
          <a:endParaRPr lang="ru-RU" sz="1150">
            <a:latin typeface="+mn-lt"/>
          </a:endParaRPr>
        </a:p>
      </dgm:t>
    </dgm:pt>
    <dgm:pt modelId="{E4BB61DE-FDCB-4B2E-961C-DC21A31B7F11}">
      <dgm:prSet phldrT="[Текст]" custT="1"/>
      <dgm:spPr/>
      <dgm:t>
        <a:bodyPr/>
        <a:lstStyle/>
        <a:p>
          <a:pPr>
            <a:lnSpc>
              <a:spcPct val="80000"/>
            </a:lnSpc>
          </a:pPr>
          <a:r>
            <a:rPr lang="en-US" sz="1150">
              <a:latin typeface="+mn-lt"/>
            </a:rPr>
            <a:t>II. </a:t>
          </a:r>
          <a:r>
            <a:rPr lang="uz-Cyrl-UZ" sz="1150">
              <a:latin typeface="+mn-lt"/>
            </a:rPr>
            <a:t>Ўртанги экин </a:t>
          </a:r>
          <a:r>
            <a:rPr lang="uz-Cyrl-UZ" sz="1150" b="1" i="1">
              <a:latin typeface="+mn-lt"/>
              <a:cs typeface="Times New Roman" panose="02020603050405020304" pitchFamily="18" charset="0"/>
            </a:rPr>
            <a:t>(июнь ойида)</a:t>
          </a:r>
          <a:endParaRPr lang="ru-RU" sz="1150" dirty="0">
            <a:latin typeface="+mn-lt"/>
          </a:endParaRPr>
        </a:p>
      </dgm:t>
    </dgm:pt>
    <dgm:pt modelId="{FE8BC973-3DDC-4A7E-B5E9-97E694A108C5}" type="parTrans" cxnId="{6530FBCE-8E3F-4C55-AB25-2E5C72611301}">
      <dgm:prSet/>
      <dgm:spPr/>
      <dgm:t>
        <a:bodyPr/>
        <a:lstStyle/>
        <a:p>
          <a:pPr>
            <a:lnSpc>
              <a:spcPct val="80000"/>
            </a:lnSpc>
          </a:pPr>
          <a:endParaRPr lang="ru-RU" sz="1150">
            <a:latin typeface="+mn-lt"/>
          </a:endParaRPr>
        </a:p>
      </dgm:t>
    </dgm:pt>
    <dgm:pt modelId="{2E97E50D-A75B-4A0E-9011-0159CCFF67BD}" type="sibTrans" cxnId="{6530FBCE-8E3F-4C55-AB25-2E5C72611301}">
      <dgm:prSet/>
      <dgm:spPr/>
      <dgm:t>
        <a:bodyPr/>
        <a:lstStyle/>
        <a:p>
          <a:pPr>
            <a:lnSpc>
              <a:spcPct val="80000"/>
            </a:lnSpc>
          </a:pPr>
          <a:endParaRPr lang="ru-RU" sz="1150">
            <a:latin typeface="+mn-lt"/>
          </a:endParaRPr>
        </a:p>
      </dgm:t>
    </dgm:pt>
    <dgm:pt modelId="{48523C88-8D6D-46D0-9EB1-6858D0C31CF8}">
      <dgm:prSet phldrT="[Текст]" custT="1"/>
      <dgm:spPr/>
      <dgm:t>
        <a:bodyPr anchor="ctr"/>
        <a:lstStyle/>
        <a:p>
          <a:pPr>
            <a:lnSpc>
              <a:spcPct val="80000"/>
            </a:lnSpc>
          </a:pPr>
          <a:r>
            <a:rPr lang="uz-Cyrl-UZ" sz="1150" dirty="0">
              <a:latin typeface="+mn-lt"/>
            </a:rPr>
            <a:t>уруғлик ва кўчатлар 3,7 млн сўм;</a:t>
          </a:r>
          <a:endParaRPr lang="ru-RU" sz="1150" dirty="0">
            <a:latin typeface="+mn-lt"/>
          </a:endParaRPr>
        </a:p>
      </dgm:t>
    </dgm:pt>
    <dgm:pt modelId="{E769EDA6-0197-4BDE-9D44-32B40176F6B8}" type="parTrans" cxnId="{1D251512-4916-4611-85D6-652BD709D2B4}">
      <dgm:prSet/>
      <dgm:spPr/>
      <dgm:t>
        <a:bodyPr/>
        <a:lstStyle/>
        <a:p>
          <a:pPr>
            <a:lnSpc>
              <a:spcPct val="80000"/>
            </a:lnSpc>
          </a:pPr>
          <a:endParaRPr lang="ru-RU" sz="1150">
            <a:latin typeface="+mn-lt"/>
          </a:endParaRPr>
        </a:p>
      </dgm:t>
    </dgm:pt>
    <dgm:pt modelId="{EEF73D09-E6A4-44CD-A800-985BAD0B9B61}" type="sibTrans" cxnId="{1D251512-4916-4611-85D6-652BD709D2B4}">
      <dgm:prSet/>
      <dgm:spPr/>
      <dgm:t>
        <a:bodyPr/>
        <a:lstStyle/>
        <a:p>
          <a:pPr>
            <a:lnSpc>
              <a:spcPct val="80000"/>
            </a:lnSpc>
          </a:pPr>
          <a:endParaRPr lang="ru-RU" sz="1150">
            <a:latin typeface="+mn-lt"/>
          </a:endParaRPr>
        </a:p>
      </dgm:t>
    </dgm:pt>
    <dgm:pt modelId="{E5831DB0-5B22-42BA-B333-4FDCDEB0CB6C}">
      <dgm:prSet phldrT="[Текст]" custT="1"/>
      <dgm:spPr/>
      <dgm:t>
        <a:bodyPr/>
        <a:lstStyle/>
        <a:p>
          <a:pPr>
            <a:lnSpc>
              <a:spcPct val="80000"/>
            </a:lnSpc>
          </a:pPr>
          <a:r>
            <a:rPr lang="uz-Cyrl-UZ" sz="1150" dirty="0">
              <a:latin typeface="+mn-lt"/>
            </a:rPr>
            <a:t>Картошка: 3,3 тонна (12,4 млн сўм);</a:t>
          </a:r>
          <a:endParaRPr lang="ru-RU" sz="1150" dirty="0">
            <a:latin typeface="+mn-lt"/>
          </a:endParaRPr>
        </a:p>
      </dgm:t>
    </dgm:pt>
    <dgm:pt modelId="{18A2F857-A704-44C6-A7E9-971986515011}" type="parTrans" cxnId="{034AF6DA-57D5-49E3-BC59-07DA3BF005E5}">
      <dgm:prSet/>
      <dgm:spPr/>
      <dgm:t>
        <a:bodyPr/>
        <a:lstStyle/>
        <a:p>
          <a:pPr>
            <a:lnSpc>
              <a:spcPct val="80000"/>
            </a:lnSpc>
          </a:pPr>
          <a:endParaRPr lang="ru-RU" sz="1150">
            <a:latin typeface="+mn-lt"/>
          </a:endParaRPr>
        </a:p>
      </dgm:t>
    </dgm:pt>
    <dgm:pt modelId="{31C1D0DC-B27B-4528-ACF7-44E2F80B6F12}" type="sibTrans" cxnId="{034AF6DA-57D5-49E3-BC59-07DA3BF005E5}">
      <dgm:prSet/>
      <dgm:spPr/>
      <dgm:t>
        <a:bodyPr/>
        <a:lstStyle/>
        <a:p>
          <a:pPr>
            <a:lnSpc>
              <a:spcPct val="80000"/>
            </a:lnSpc>
          </a:pPr>
          <a:endParaRPr lang="ru-RU" sz="1150">
            <a:latin typeface="+mn-lt"/>
          </a:endParaRPr>
        </a:p>
      </dgm:t>
    </dgm:pt>
    <dgm:pt modelId="{B8AC31C3-AC25-4EA9-AB97-625622F2A5AB}">
      <dgm:prSet phldrT="[Текст]" custT="1"/>
      <dgm:spPr/>
      <dgm:t>
        <a:bodyPr/>
        <a:lstStyle/>
        <a:p>
          <a:pPr>
            <a:lnSpc>
              <a:spcPct val="80000"/>
            </a:lnSpc>
          </a:pPr>
          <a:r>
            <a:rPr lang="uz-Cyrl-UZ" sz="1150" dirty="0">
              <a:latin typeface="+mn-lt"/>
            </a:rPr>
            <a:t>Сабзи: 3 тонна (9,3 млн сўм);</a:t>
          </a:r>
          <a:endParaRPr lang="ru-RU" sz="1150" dirty="0">
            <a:latin typeface="+mn-lt"/>
          </a:endParaRPr>
        </a:p>
      </dgm:t>
    </dgm:pt>
    <dgm:pt modelId="{966ED29E-2A5D-49FF-9A9B-00AFA9D1FB04}" type="parTrans" cxnId="{AE3EA12F-A1FB-4470-B505-B78013AD879B}">
      <dgm:prSet/>
      <dgm:spPr/>
      <dgm:t>
        <a:bodyPr/>
        <a:lstStyle/>
        <a:p>
          <a:pPr>
            <a:lnSpc>
              <a:spcPct val="80000"/>
            </a:lnSpc>
          </a:pPr>
          <a:endParaRPr lang="ru-RU" sz="1150">
            <a:latin typeface="+mn-lt"/>
          </a:endParaRPr>
        </a:p>
      </dgm:t>
    </dgm:pt>
    <dgm:pt modelId="{E6CA6962-0DD6-45D1-9B66-365E7E3B7F0B}" type="sibTrans" cxnId="{AE3EA12F-A1FB-4470-B505-B78013AD879B}">
      <dgm:prSet/>
      <dgm:spPr/>
      <dgm:t>
        <a:bodyPr/>
        <a:lstStyle/>
        <a:p>
          <a:pPr>
            <a:lnSpc>
              <a:spcPct val="80000"/>
            </a:lnSpc>
          </a:pPr>
          <a:endParaRPr lang="ru-RU" sz="1150">
            <a:latin typeface="+mn-lt"/>
          </a:endParaRPr>
        </a:p>
      </dgm:t>
    </dgm:pt>
    <dgm:pt modelId="{E59723EE-6F8C-4AC3-9923-9A9E11A9F061}">
      <dgm:prSet phldrT="[Текст]" custT="1"/>
      <dgm:spPr/>
      <dgm:t>
        <a:bodyPr/>
        <a:lstStyle/>
        <a:p>
          <a:pPr>
            <a:lnSpc>
              <a:spcPct val="80000"/>
            </a:lnSpc>
          </a:pPr>
          <a:r>
            <a:rPr lang="uz-Cyrl-UZ" sz="1150" dirty="0">
              <a:latin typeface="+mn-lt"/>
            </a:rPr>
            <a:t>Бақлажон: 1,2 тонна (2,4 млн сўм);</a:t>
          </a:r>
          <a:endParaRPr lang="ru-RU" sz="1150" dirty="0">
            <a:latin typeface="+mn-lt"/>
          </a:endParaRPr>
        </a:p>
      </dgm:t>
    </dgm:pt>
    <dgm:pt modelId="{3621B373-7DDB-45B9-A8F6-D2D070AD2ACD}" type="parTrans" cxnId="{7EBB769A-4D6E-4D98-9645-589F13BEB667}">
      <dgm:prSet/>
      <dgm:spPr/>
      <dgm:t>
        <a:bodyPr/>
        <a:lstStyle/>
        <a:p>
          <a:pPr>
            <a:lnSpc>
              <a:spcPct val="80000"/>
            </a:lnSpc>
          </a:pPr>
          <a:endParaRPr lang="ru-RU" sz="1150">
            <a:latin typeface="+mn-lt"/>
          </a:endParaRPr>
        </a:p>
      </dgm:t>
    </dgm:pt>
    <dgm:pt modelId="{4F81C0CF-F415-4D41-AFFC-E50217747719}" type="sibTrans" cxnId="{7EBB769A-4D6E-4D98-9645-589F13BEB667}">
      <dgm:prSet/>
      <dgm:spPr/>
      <dgm:t>
        <a:bodyPr/>
        <a:lstStyle/>
        <a:p>
          <a:pPr>
            <a:lnSpc>
              <a:spcPct val="80000"/>
            </a:lnSpc>
          </a:pPr>
          <a:endParaRPr lang="ru-RU" sz="1150">
            <a:latin typeface="+mn-lt"/>
          </a:endParaRPr>
        </a:p>
      </dgm:t>
    </dgm:pt>
    <dgm:pt modelId="{FDE2E702-114E-4CE2-AED1-6BBD3DD6371E}">
      <dgm:prSet phldrT="[Текст]" custT="1"/>
      <dgm:spPr/>
      <dgm:t>
        <a:bodyPr/>
        <a:lstStyle/>
        <a:p>
          <a:pPr>
            <a:lnSpc>
              <a:spcPct val="80000"/>
            </a:lnSpc>
          </a:pPr>
          <a:r>
            <a:rPr lang="uz-Cyrl-UZ" sz="1150" dirty="0">
              <a:latin typeface="+mn-lt"/>
            </a:rPr>
            <a:t>Булғор қалампири: 200 кг (500 минг сўм).</a:t>
          </a:r>
          <a:endParaRPr lang="ru-RU" sz="1150" dirty="0">
            <a:latin typeface="+mn-lt"/>
          </a:endParaRPr>
        </a:p>
      </dgm:t>
    </dgm:pt>
    <dgm:pt modelId="{E9BCA02C-67B3-4555-8579-36E39390BED2}" type="parTrans" cxnId="{41A7C799-81F1-47F6-B92B-C52ED6BCB40D}">
      <dgm:prSet/>
      <dgm:spPr/>
      <dgm:t>
        <a:bodyPr/>
        <a:lstStyle/>
        <a:p>
          <a:pPr>
            <a:lnSpc>
              <a:spcPct val="80000"/>
            </a:lnSpc>
          </a:pPr>
          <a:endParaRPr lang="ru-RU" sz="1150">
            <a:latin typeface="+mn-lt"/>
          </a:endParaRPr>
        </a:p>
      </dgm:t>
    </dgm:pt>
    <dgm:pt modelId="{8A8FDE99-3A62-46DF-A9AC-49820EB6A2D9}" type="sibTrans" cxnId="{41A7C799-81F1-47F6-B92B-C52ED6BCB40D}">
      <dgm:prSet/>
      <dgm:spPr/>
      <dgm:t>
        <a:bodyPr/>
        <a:lstStyle/>
        <a:p>
          <a:pPr>
            <a:lnSpc>
              <a:spcPct val="80000"/>
            </a:lnSpc>
          </a:pPr>
          <a:endParaRPr lang="ru-RU" sz="1150">
            <a:latin typeface="+mn-lt"/>
          </a:endParaRPr>
        </a:p>
      </dgm:t>
    </dgm:pt>
    <dgm:pt modelId="{20E1E291-F1A7-4E21-8DBD-99E95A5C737F}">
      <dgm:prSet phldrT="[Текст]" custT="1"/>
      <dgm:spPr/>
      <dgm:t>
        <a:bodyPr anchor="ctr"/>
        <a:lstStyle/>
        <a:p>
          <a:pPr>
            <a:lnSpc>
              <a:spcPct val="80000"/>
            </a:lnSpc>
          </a:pPr>
          <a:r>
            <a:rPr lang="en-US" sz="1150" dirty="0">
              <a:latin typeface="+mn-lt"/>
            </a:rPr>
            <a:t>I. </a:t>
          </a:r>
          <a:r>
            <a:rPr lang="uz-Cyrl-UZ" sz="1150" dirty="0">
              <a:latin typeface="+mn-lt"/>
            </a:rPr>
            <a:t>Эртанги экин</a:t>
          </a:r>
          <a:br>
            <a:rPr lang="uz-Cyrl-UZ" sz="1150" dirty="0">
              <a:latin typeface="+mn-lt"/>
            </a:rPr>
          </a:br>
          <a:r>
            <a:rPr lang="uz-Cyrl-UZ" sz="1150" b="1" i="1" dirty="0">
              <a:latin typeface="+mn-lt"/>
              <a:cs typeface="Times New Roman" panose="02020603050405020304" pitchFamily="18" charset="0"/>
            </a:rPr>
            <a:t>(февраль-март ойларида)</a:t>
          </a:r>
          <a:endParaRPr lang="ru-RU" sz="1150" dirty="0">
            <a:latin typeface="+mn-lt"/>
          </a:endParaRPr>
        </a:p>
      </dgm:t>
    </dgm:pt>
    <dgm:pt modelId="{6A17879A-C0F0-4691-A62D-60FFE44A1508}" type="sibTrans" cxnId="{9333BA32-EBF2-4BCA-8040-17949308FA2F}">
      <dgm:prSet/>
      <dgm:spPr/>
      <dgm:t>
        <a:bodyPr/>
        <a:lstStyle/>
        <a:p>
          <a:pPr>
            <a:lnSpc>
              <a:spcPct val="80000"/>
            </a:lnSpc>
          </a:pPr>
          <a:endParaRPr lang="ru-RU" sz="1150">
            <a:latin typeface="+mn-lt"/>
          </a:endParaRPr>
        </a:p>
      </dgm:t>
    </dgm:pt>
    <dgm:pt modelId="{94D16F67-C5E6-4437-9B0D-F749C470320A}" type="parTrans" cxnId="{9333BA32-EBF2-4BCA-8040-17949308FA2F}">
      <dgm:prSet/>
      <dgm:spPr/>
      <dgm:t>
        <a:bodyPr/>
        <a:lstStyle/>
        <a:p>
          <a:pPr>
            <a:lnSpc>
              <a:spcPct val="80000"/>
            </a:lnSpc>
          </a:pPr>
          <a:endParaRPr lang="ru-RU" sz="1150">
            <a:latin typeface="+mn-lt"/>
          </a:endParaRPr>
        </a:p>
      </dgm:t>
    </dgm:pt>
    <dgm:pt modelId="{0591F5D5-0F27-4456-8528-4DB410C71970}">
      <dgm:prSet phldrT="[Текст]" custT="1"/>
      <dgm:spPr/>
      <dgm:t>
        <a:bodyPr/>
        <a:lstStyle/>
        <a:p>
          <a:pPr>
            <a:lnSpc>
              <a:spcPct val="80000"/>
            </a:lnSpc>
          </a:pPr>
          <a:r>
            <a:rPr lang="uz-Cyrl-UZ" sz="1150" dirty="0">
              <a:latin typeface="+mn-lt"/>
            </a:rPr>
            <a:t>Сабзи - 10 сотих ер майдонига</a:t>
          </a:r>
          <a:br>
            <a:rPr lang="uz-Cyrl-UZ" sz="1150" dirty="0">
              <a:latin typeface="+mn-lt"/>
            </a:rPr>
          </a:br>
          <a:r>
            <a:rPr lang="uz-Cyrl-UZ" sz="1150" dirty="0">
              <a:latin typeface="+mn-lt"/>
            </a:rPr>
            <a:t>1,1 кг уруғлик;</a:t>
          </a:r>
          <a:endParaRPr lang="ru-RU" sz="1150" dirty="0">
            <a:latin typeface="+mn-lt"/>
          </a:endParaRPr>
        </a:p>
      </dgm:t>
    </dgm:pt>
    <dgm:pt modelId="{D7AEDC5A-FFF5-47D9-A50E-774CD51BB1C9}" type="parTrans" cxnId="{78244780-F707-4D01-B118-B4EB89D4B9A3}">
      <dgm:prSet/>
      <dgm:spPr/>
      <dgm:t>
        <a:bodyPr/>
        <a:lstStyle/>
        <a:p>
          <a:pPr>
            <a:lnSpc>
              <a:spcPct val="80000"/>
            </a:lnSpc>
          </a:pPr>
          <a:endParaRPr lang="ru-RU" sz="1150">
            <a:latin typeface="+mn-lt"/>
          </a:endParaRPr>
        </a:p>
      </dgm:t>
    </dgm:pt>
    <dgm:pt modelId="{4ED75AE7-1109-4571-9633-050C9CAEF47B}" type="sibTrans" cxnId="{78244780-F707-4D01-B118-B4EB89D4B9A3}">
      <dgm:prSet/>
      <dgm:spPr/>
      <dgm:t>
        <a:bodyPr/>
        <a:lstStyle/>
        <a:p>
          <a:pPr>
            <a:lnSpc>
              <a:spcPct val="80000"/>
            </a:lnSpc>
          </a:pPr>
          <a:endParaRPr lang="ru-RU" sz="1150">
            <a:latin typeface="+mn-lt"/>
          </a:endParaRPr>
        </a:p>
      </dgm:t>
    </dgm:pt>
    <dgm:pt modelId="{593DECB9-2D9C-4BD9-B0D8-6A8389B24BE7}">
      <dgm:prSet phldrT="[Текст]" custT="1"/>
      <dgm:spPr/>
      <dgm:t>
        <a:bodyPr/>
        <a:lstStyle/>
        <a:p>
          <a:pPr>
            <a:lnSpc>
              <a:spcPct val="80000"/>
            </a:lnSpc>
          </a:pPr>
          <a:r>
            <a:rPr lang="uz-Cyrl-UZ" sz="1150" dirty="0">
              <a:latin typeface="+mn-lt"/>
            </a:rPr>
            <a:t>Бақлажон - 4 сотих ер майдонига</a:t>
          </a:r>
          <a:br>
            <a:rPr lang="uz-Cyrl-UZ" sz="1150" dirty="0">
              <a:latin typeface="+mn-lt"/>
            </a:rPr>
          </a:br>
          <a:r>
            <a:rPr lang="uz-Cyrl-UZ" sz="1150" dirty="0">
              <a:latin typeface="+mn-lt"/>
            </a:rPr>
            <a:t>1 200 дона кўчат;</a:t>
          </a:r>
          <a:endParaRPr lang="ru-RU" sz="1150" dirty="0">
            <a:latin typeface="+mn-lt"/>
          </a:endParaRPr>
        </a:p>
      </dgm:t>
    </dgm:pt>
    <dgm:pt modelId="{FCCF138E-4663-4A9F-84A0-CC71DAC6B7B4}" type="parTrans" cxnId="{E0D13F39-7D22-4D9F-B511-00D83862924E}">
      <dgm:prSet/>
      <dgm:spPr/>
      <dgm:t>
        <a:bodyPr/>
        <a:lstStyle/>
        <a:p>
          <a:pPr>
            <a:lnSpc>
              <a:spcPct val="80000"/>
            </a:lnSpc>
          </a:pPr>
          <a:endParaRPr lang="ru-RU" sz="1150">
            <a:latin typeface="+mn-lt"/>
          </a:endParaRPr>
        </a:p>
      </dgm:t>
    </dgm:pt>
    <dgm:pt modelId="{291A4678-6D0B-47B6-A6BD-8AD08FF5D9B6}" type="sibTrans" cxnId="{E0D13F39-7D22-4D9F-B511-00D83862924E}">
      <dgm:prSet/>
      <dgm:spPr/>
      <dgm:t>
        <a:bodyPr/>
        <a:lstStyle/>
        <a:p>
          <a:pPr>
            <a:lnSpc>
              <a:spcPct val="80000"/>
            </a:lnSpc>
          </a:pPr>
          <a:endParaRPr lang="ru-RU" sz="1150">
            <a:latin typeface="+mn-lt"/>
          </a:endParaRPr>
        </a:p>
      </dgm:t>
    </dgm:pt>
    <dgm:pt modelId="{48BFBEC7-4222-47E7-82DA-07ED7660CF93}">
      <dgm:prSet phldrT="[Текст]" custT="1"/>
      <dgm:spPr/>
      <dgm:t>
        <a:bodyPr/>
        <a:lstStyle/>
        <a:p>
          <a:pPr>
            <a:lnSpc>
              <a:spcPct val="80000"/>
            </a:lnSpc>
          </a:pPr>
          <a:r>
            <a:rPr lang="uz-Cyrl-UZ" sz="1150" dirty="0">
              <a:latin typeface="+mn-lt"/>
            </a:rPr>
            <a:t>Булғор қалампири - 1 сотих ер</a:t>
          </a:r>
          <a:br>
            <a:rPr lang="uz-Cyrl-UZ" sz="1150" dirty="0">
              <a:latin typeface="+mn-lt"/>
            </a:rPr>
          </a:br>
          <a:r>
            <a:rPr lang="uz-Cyrl-UZ" sz="1150" dirty="0">
              <a:latin typeface="+mn-lt"/>
            </a:rPr>
            <a:t> майдонига 450 дона кўчат.</a:t>
          </a:r>
          <a:endParaRPr lang="ru-RU" sz="1150" dirty="0">
            <a:latin typeface="+mn-lt"/>
          </a:endParaRPr>
        </a:p>
      </dgm:t>
    </dgm:pt>
    <dgm:pt modelId="{EE5B3ED4-5051-47A6-A722-FD8577FFBFCE}" type="parTrans" cxnId="{77EF8E86-A8A3-494D-B0E5-A495BCCD366A}">
      <dgm:prSet/>
      <dgm:spPr/>
      <dgm:t>
        <a:bodyPr/>
        <a:lstStyle/>
        <a:p>
          <a:pPr>
            <a:lnSpc>
              <a:spcPct val="80000"/>
            </a:lnSpc>
          </a:pPr>
          <a:endParaRPr lang="ru-RU" sz="1150">
            <a:latin typeface="+mn-lt"/>
          </a:endParaRPr>
        </a:p>
      </dgm:t>
    </dgm:pt>
    <dgm:pt modelId="{75996132-3FCC-45B6-ABED-FA18E22A5C69}" type="sibTrans" cxnId="{77EF8E86-A8A3-494D-B0E5-A495BCCD366A}">
      <dgm:prSet/>
      <dgm:spPr/>
      <dgm:t>
        <a:bodyPr/>
        <a:lstStyle/>
        <a:p>
          <a:pPr>
            <a:lnSpc>
              <a:spcPct val="80000"/>
            </a:lnSpc>
          </a:pPr>
          <a:endParaRPr lang="ru-RU" sz="1150">
            <a:latin typeface="+mn-lt"/>
          </a:endParaRPr>
        </a:p>
      </dgm:t>
    </dgm:pt>
    <dgm:pt modelId="{F3DA6994-8697-4818-8274-3758785D163E}">
      <dgm:prSet phldrT="[Текст]" custT="1"/>
      <dgm:spPr/>
      <dgm:t>
        <a:bodyPr anchor="ctr"/>
        <a:lstStyle/>
        <a:p>
          <a:pPr>
            <a:lnSpc>
              <a:spcPct val="80000"/>
            </a:lnSpc>
          </a:pPr>
          <a:r>
            <a:rPr lang="uz-Cyrl-UZ" sz="1150">
              <a:latin typeface="+mn-lt"/>
            </a:rPr>
            <a:t>Картошка - 15 сотих ер майдонига</a:t>
          </a:r>
          <a:br>
            <a:rPr lang="uz-Cyrl-UZ" sz="1150">
              <a:latin typeface="+mn-lt"/>
            </a:rPr>
          </a:br>
          <a:r>
            <a:rPr lang="uz-Cyrl-UZ" sz="1150">
              <a:latin typeface="+mn-lt"/>
            </a:rPr>
            <a:t>ўртача 370 кг уруғлик</a:t>
          </a:r>
          <a:endParaRPr lang="ru-RU" sz="1150" dirty="0">
            <a:latin typeface="+mn-lt"/>
          </a:endParaRPr>
        </a:p>
      </dgm:t>
    </dgm:pt>
    <dgm:pt modelId="{C31C904A-4E16-4ADF-A4DB-7ADF852FBA45}" type="parTrans" cxnId="{A901C3B2-72DD-4C16-B122-5FE12CCAED3B}">
      <dgm:prSet/>
      <dgm:spPr/>
      <dgm:t>
        <a:bodyPr/>
        <a:lstStyle/>
        <a:p>
          <a:pPr>
            <a:lnSpc>
              <a:spcPct val="80000"/>
            </a:lnSpc>
          </a:pPr>
          <a:endParaRPr lang="ru-RU" sz="1150">
            <a:latin typeface="+mn-lt"/>
          </a:endParaRPr>
        </a:p>
      </dgm:t>
    </dgm:pt>
    <dgm:pt modelId="{F4E55F82-BCD2-47A4-8015-2F92D2B0DF39}" type="sibTrans" cxnId="{A901C3B2-72DD-4C16-B122-5FE12CCAED3B}">
      <dgm:prSet/>
      <dgm:spPr/>
      <dgm:t>
        <a:bodyPr/>
        <a:lstStyle/>
        <a:p>
          <a:pPr>
            <a:lnSpc>
              <a:spcPct val="80000"/>
            </a:lnSpc>
          </a:pPr>
          <a:endParaRPr lang="ru-RU" sz="1150">
            <a:latin typeface="+mn-lt"/>
          </a:endParaRPr>
        </a:p>
      </dgm:t>
    </dgm:pt>
    <dgm:pt modelId="{CE4E5C49-DAB6-4DFB-90B8-D71FEF8A729A}">
      <dgm:prSet phldrT="[Текст]" custT="1"/>
      <dgm:spPr/>
      <dgm:t>
        <a:bodyPr anchor="ctr"/>
        <a:lstStyle/>
        <a:p>
          <a:pPr>
            <a:lnSpc>
              <a:spcPct val="80000"/>
            </a:lnSpc>
          </a:pPr>
          <a:r>
            <a:rPr lang="uz-Cyrl-UZ" sz="1150" dirty="0">
              <a:latin typeface="+mn-lt"/>
            </a:rPr>
            <a:t>бошқа харажатлар 2,0 млн сўм.</a:t>
          </a:r>
          <a:endParaRPr lang="ru-RU" sz="1150" dirty="0">
            <a:latin typeface="+mn-lt"/>
          </a:endParaRPr>
        </a:p>
      </dgm:t>
    </dgm:pt>
    <dgm:pt modelId="{042670A5-93D9-43E9-A7AE-26CAE8C2AA2E}" type="parTrans" cxnId="{63E099FA-A7D2-4B4D-9E1E-C78D35852C2A}">
      <dgm:prSet/>
      <dgm:spPr/>
      <dgm:t>
        <a:bodyPr/>
        <a:lstStyle/>
        <a:p>
          <a:pPr>
            <a:lnSpc>
              <a:spcPct val="80000"/>
            </a:lnSpc>
          </a:pPr>
          <a:endParaRPr lang="ru-RU" sz="1150">
            <a:latin typeface="+mn-lt"/>
          </a:endParaRPr>
        </a:p>
      </dgm:t>
    </dgm:pt>
    <dgm:pt modelId="{A67436A2-3CE3-4CCC-9B80-02D95A0FAA2E}" type="sibTrans" cxnId="{63E099FA-A7D2-4B4D-9E1E-C78D35852C2A}">
      <dgm:prSet/>
      <dgm:spPr/>
      <dgm:t>
        <a:bodyPr/>
        <a:lstStyle/>
        <a:p>
          <a:pPr>
            <a:lnSpc>
              <a:spcPct val="80000"/>
            </a:lnSpc>
          </a:pPr>
          <a:endParaRPr lang="ru-RU" sz="1150">
            <a:latin typeface="+mn-lt"/>
          </a:endParaRPr>
        </a:p>
      </dgm:t>
    </dgm:pt>
    <dgm:pt modelId="{8B197609-C040-4AC0-85CE-00B32F265B71}" type="pres">
      <dgm:prSet presAssocID="{049A2CD2-FDA6-45CC-B729-86626E6A6F5E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ru-RU"/>
        </a:p>
      </dgm:t>
    </dgm:pt>
    <dgm:pt modelId="{3A2E780B-F0EC-4B55-8964-23FADC9D28D0}" type="pres">
      <dgm:prSet presAssocID="{049A2CD2-FDA6-45CC-B729-86626E6A6F5E}" presName="Name1" presStyleCnt="0"/>
      <dgm:spPr/>
    </dgm:pt>
    <dgm:pt modelId="{7396869B-7ECD-4677-9BB5-73785AC7CE17}" type="pres">
      <dgm:prSet presAssocID="{049A2CD2-FDA6-45CC-B729-86626E6A6F5E}" presName="cycle" presStyleCnt="0"/>
      <dgm:spPr/>
    </dgm:pt>
    <dgm:pt modelId="{915CF638-87B4-4EE0-BDB7-DF5798B0C5ED}" type="pres">
      <dgm:prSet presAssocID="{049A2CD2-FDA6-45CC-B729-86626E6A6F5E}" presName="srcNode" presStyleLbl="node1" presStyleIdx="0" presStyleCnt="4"/>
      <dgm:spPr/>
    </dgm:pt>
    <dgm:pt modelId="{0A4786D3-6C1F-491F-9BDA-6487CDAE6A18}" type="pres">
      <dgm:prSet presAssocID="{049A2CD2-FDA6-45CC-B729-86626E6A6F5E}" presName="conn" presStyleLbl="parChTrans1D2" presStyleIdx="0" presStyleCnt="1"/>
      <dgm:spPr/>
      <dgm:t>
        <a:bodyPr/>
        <a:lstStyle/>
        <a:p>
          <a:endParaRPr lang="ru-RU"/>
        </a:p>
      </dgm:t>
    </dgm:pt>
    <dgm:pt modelId="{41D68BD5-CD9A-417C-B337-10FD8E81FD94}" type="pres">
      <dgm:prSet presAssocID="{049A2CD2-FDA6-45CC-B729-86626E6A6F5E}" presName="extraNode" presStyleLbl="node1" presStyleIdx="0" presStyleCnt="4"/>
      <dgm:spPr/>
    </dgm:pt>
    <dgm:pt modelId="{8AFFCA1E-C054-4702-81F5-A14E505B7DD1}" type="pres">
      <dgm:prSet presAssocID="{049A2CD2-FDA6-45CC-B729-86626E6A6F5E}" presName="dstNode" presStyleLbl="node1" presStyleIdx="0" presStyleCnt="4"/>
      <dgm:spPr/>
    </dgm:pt>
    <dgm:pt modelId="{2F6C2B69-449D-4A5B-8ABC-598D5FFB5328}" type="pres">
      <dgm:prSet presAssocID="{20E1E291-F1A7-4E21-8DBD-99E95A5C737F}" presName="text_1" presStyleLbl="node1" presStyleIdx="0" presStyleCnt="4" custScaleY="14166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20EFFEB-3409-4338-8F90-E9181258F5DE}" type="pres">
      <dgm:prSet presAssocID="{20E1E291-F1A7-4E21-8DBD-99E95A5C737F}" presName="accent_1" presStyleCnt="0"/>
      <dgm:spPr/>
    </dgm:pt>
    <dgm:pt modelId="{668EEA3A-8F78-4402-9A92-515697ED4E4A}" type="pres">
      <dgm:prSet presAssocID="{20E1E291-F1A7-4E21-8DBD-99E95A5C737F}" presName="accentRepeatNode" presStyleLbl="solidFgAcc1" presStyleIdx="0" presStyleCnt="4" custScaleX="98655" custScaleY="98655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3B964F8B-0546-4112-BFA5-86C344F30022}" type="pres">
      <dgm:prSet presAssocID="{E4BB61DE-FDCB-4B2E-961C-DC21A31B7F11}" presName="text_2" presStyleLbl="node1" presStyleIdx="1" presStyleCnt="4" custScaleY="14888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F6D25FE-C048-4245-8E91-56AC188FFB86}" type="pres">
      <dgm:prSet presAssocID="{E4BB61DE-FDCB-4B2E-961C-DC21A31B7F11}" presName="accent_2" presStyleCnt="0"/>
      <dgm:spPr/>
    </dgm:pt>
    <dgm:pt modelId="{7C348DB0-ED54-491A-90A6-F549F836E57A}" type="pres">
      <dgm:prSet presAssocID="{E4BB61DE-FDCB-4B2E-961C-DC21A31B7F11}" presName="accentRepeatNode" presStyleLbl="solidFgAcc1" presStyleIdx="1" presStyleCnt="4" custScaleX="98655" custScaleY="98655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</dgm:pt>
    <dgm:pt modelId="{9DFA0D45-71C9-4744-9380-E0678938DE59}" type="pres">
      <dgm:prSet presAssocID="{94257F0C-2AFB-46B9-987D-B7218C5024BE}" presName="text_3" presStyleLbl="node1" presStyleIdx="2" presStyleCnt="4" custScaleY="14166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EFB9804-FF5D-451C-ADA4-DB12BC6B9225}" type="pres">
      <dgm:prSet presAssocID="{94257F0C-2AFB-46B9-987D-B7218C5024BE}" presName="accent_3" presStyleCnt="0"/>
      <dgm:spPr/>
    </dgm:pt>
    <dgm:pt modelId="{CFFF468F-A992-4593-BEE8-00504A40A9BA}" type="pres">
      <dgm:prSet presAssocID="{94257F0C-2AFB-46B9-987D-B7218C5024BE}" presName="accentRepeatNode" presStyleLbl="solidFgAcc1" presStyleIdx="2" presStyleCnt="4" custAng="0" custScaleX="98655" custScaleY="98655" custLinFactNeighborX="2376" custLinFactNeighborY="-617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</dgm:pt>
    <dgm:pt modelId="{A06A1928-FAA9-4702-B63E-69A5264B55AA}" type="pres">
      <dgm:prSet presAssocID="{834B024B-8DF4-4B3F-836D-9B5FBEA6A813}" presName="text_4" presStyleLbl="node1" presStyleIdx="3" presStyleCnt="4" custScaleY="14166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FFC7AE5-92FA-48FC-893A-67E4EBD54D15}" type="pres">
      <dgm:prSet presAssocID="{834B024B-8DF4-4B3F-836D-9B5FBEA6A813}" presName="accent_4" presStyleCnt="0"/>
      <dgm:spPr/>
    </dgm:pt>
    <dgm:pt modelId="{C3EC8FC5-A753-465C-B737-2A56A908316A}" type="pres">
      <dgm:prSet presAssocID="{834B024B-8DF4-4B3F-836D-9B5FBEA6A813}" presName="accentRepeatNode" presStyleLbl="solidFgAcc1" presStyleIdx="3" presStyleCnt="4" custScaleX="98655" custScaleY="98655"/>
      <dgm:spPr>
        <a:blipFill rotWithShape="0">
          <a:blip xmlns:r="http://schemas.openxmlformats.org/officeDocument/2006/relationships" r:embed="rId4"/>
          <a:stretch>
            <a:fillRect/>
          </a:stretch>
        </a:blipFill>
      </dgm:spPr>
    </dgm:pt>
  </dgm:ptLst>
  <dgm:cxnLst>
    <dgm:cxn modelId="{217BE12C-7D72-43DF-ACB4-1C09E0348E49}" type="presOf" srcId="{E5831DB0-5B22-42BA-B333-4FDCDEB0CB6C}" destId="{A06A1928-FAA9-4702-B63E-69A5264B55AA}" srcOrd="0" destOrd="1" presId="urn:microsoft.com/office/officeart/2008/layout/VerticalCurvedList"/>
    <dgm:cxn modelId="{BD094FAE-9EB3-41C5-8131-C03AA19053D4}" type="presOf" srcId="{049A2CD2-FDA6-45CC-B729-86626E6A6F5E}" destId="{8B197609-C040-4AC0-85CE-00B32F265B71}" srcOrd="0" destOrd="0" presId="urn:microsoft.com/office/officeart/2008/layout/VerticalCurvedList"/>
    <dgm:cxn modelId="{77EF8E86-A8A3-494D-B0E5-A495BCCD366A}" srcId="{E4BB61DE-FDCB-4B2E-961C-DC21A31B7F11}" destId="{48BFBEC7-4222-47E7-82DA-07ED7660CF93}" srcOrd="2" destOrd="0" parTransId="{EE5B3ED4-5051-47A6-A722-FD8577FFBFCE}" sibTransId="{75996132-3FCC-45B6-ABED-FA18E22A5C69}"/>
    <dgm:cxn modelId="{5EE19DC8-19EE-4FA7-9535-7734682C651B}" type="presOf" srcId="{20E1E291-F1A7-4E21-8DBD-99E95A5C737F}" destId="{2F6C2B69-449D-4A5B-8ABC-598D5FFB5328}" srcOrd="0" destOrd="0" presId="urn:microsoft.com/office/officeart/2008/layout/VerticalCurvedList"/>
    <dgm:cxn modelId="{1D251512-4916-4611-85D6-652BD709D2B4}" srcId="{94257F0C-2AFB-46B9-987D-B7218C5024BE}" destId="{48523C88-8D6D-46D0-9EB1-6858D0C31CF8}" srcOrd="0" destOrd="0" parTransId="{E769EDA6-0197-4BDE-9D44-32B40176F6B8}" sibTransId="{EEF73D09-E6A4-44CD-A800-985BAD0B9B61}"/>
    <dgm:cxn modelId="{39D43B47-3618-4790-BF03-8255B244A4E2}" type="presOf" srcId="{0591F5D5-0F27-4456-8528-4DB410C71970}" destId="{3B964F8B-0546-4112-BFA5-86C344F30022}" srcOrd="0" destOrd="1" presId="urn:microsoft.com/office/officeart/2008/layout/VerticalCurvedList"/>
    <dgm:cxn modelId="{C0EE8AC9-E279-4E03-9281-2EBDE8616673}" type="presOf" srcId="{CE4E5C49-DAB6-4DFB-90B8-D71FEF8A729A}" destId="{9DFA0D45-71C9-4744-9380-E0678938DE59}" srcOrd="0" destOrd="2" presId="urn:microsoft.com/office/officeart/2008/layout/VerticalCurvedList"/>
    <dgm:cxn modelId="{C72910A5-6783-44C7-B86B-701B26ED01FF}" srcId="{049A2CD2-FDA6-45CC-B729-86626E6A6F5E}" destId="{834B024B-8DF4-4B3F-836D-9B5FBEA6A813}" srcOrd="3" destOrd="0" parTransId="{0AE4FFD6-DA23-428A-8470-7DDF4C12F321}" sibTransId="{95EEB0AF-4746-4645-9D63-63AB17464E70}"/>
    <dgm:cxn modelId="{4EBCCDFA-5774-467A-91E0-4F2CECA3FA1F}" type="presOf" srcId="{E4BB61DE-FDCB-4B2E-961C-DC21A31B7F11}" destId="{3B964F8B-0546-4112-BFA5-86C344F30022}" srcOrd="0" destOrd="0" presId="urn:microsoft.com/office/officeart/2008/layout/VerticalCurvedList"/>
    <dgm:cxn modelId="{CE7EA1E6-3217-4A17-9C49-3AB46249BDFF}" type="presOf" srcId="{F3DA6994-8697-4818-8274-3758785D163E}" destId="{2F6C2B69-449D-4A5B-8ABC-598D5FFB5328}" srcOrd="0" destOrd="1" presId="urn:microsoft.com/office/officeart/2008/layout/VerticalCurvedList"/>
    <dgm:cxn modelId="{78244780-F707-4D01-B118-B4EB89D4B9A3}" srcId="{E4BB61DE-FDCB-4B2E-961C-DC21A31B7F11}" destId="{0591F5D5-0F27-4456-8528-4DB410C71970}" srcOrd="0" destOrd="0" parTransId="{D7AEDC5A-FFF5-47D9-A50E-774CD51BB1C9}" sibTransId="{4ED75AE7-1109-4571-9633-050C9CAEF47B}"/>
    <dgm:cxn modelId="{89E08B84-8C9E-4654-BBCB-08E824B8EFCA}" srcId="{049A2CD2-FDA6-45CC-B729-86626E6A6F5E}" destId="{94257F0C-2AFB-46B9-987D-B7218C5024BE}" srcOrd="2" destOrd="0" parTransId="{609CDE31-54DD-40B8-94EC-F2653B776F3E}" sibTransId="{F7C0C4E0-BA13-427E-BE65-5DDB83137B8C}"/>
    <dgm:cxn modelId="{6530FBCE-8E3F-4C55-AB25-2E5C72611301}" srcId="{049A2CD2-FDA6-45CC-B729-86626E6A6F5E}" destId="{E4BB61DE-FDCB-4B2E-961C-DC21A31B7F11}" srcOrd="1" destOrd="0" parTransId="{FE8BC973-3DDC-4A7E-B5E9-97E694A108C5}" sibTransId="{2E97E50D-A75B-4A0E-9011-0159CCFF67BD}"/>
    <dgm:cxn modelId="{7EBB769A-4D6E-4D98-9645-589F13BEB667}" srcId="{834B024B-8DF4-4B3F-836D-9B5FBEA6A813}" destId="{E59723EE-6F8C-4AC3-9923-9A9E11A9F061}" srcOrd="2" destOrd="0" parTransId="{3621B373-7DDB-45B9-A8F6-D2D070AD2ACD}" sibTransId="{4F81C0CF-F415-4D41-AFFC-E50217747719}"/>
    <dgm:cxn modelId="{63E099FA-A7D2-4B4D-9E1E-C78D35852C2A}" srcId="{94257F0C-2AFB-46B9-987D-B7218C5024BE}" destId="{CE4E5C49-DAB6-4DFB-90B8-D71FEF8A729A}" srcOrd="1" destOrd="0" parTransId="{042670A5-93D9-43E9-A7AE-26CAE8C2AA2E}" sibTransId="{A67436A2-3CE3-4CCC-9B80-02D95A0FAA2E}"/>
    <dgm:cxn modelId="{B15EBC4F-1E97-4533-8B66-0CC66093EB0A}" type="presOf" srcId="{48523C88-8D6D-46D0-9EB1-6858D0C31CF8}" destId="{9DFA0D45-71C9-4744-9380-E0678938DE59}" srcOrd="0" destOrd="1" presId="urn:microsoft.com/office/officeart/2008/layout/VerticalCurvedList"/>
    <dgm:cxn modelId="{9333BA32-EBF2-4BCA-8040-17949308FA2F}" srcId="{049A2CD2-FDA6-45CC-B729-86626E6A6F5E}" destId="{20E1E291-F1A7-4E21-8DBD-99E95A5C737F}" srcOrd="0" destOrd="0" parTransId="{94D16F67-C5E6-4437-9B0D-F749C470320A}" sibTransId="{6A17879A-C0F0-4691-A62D-60FFE44A1508}"/>
    <dgm:cxn modelId="{034AF6DA-57D5-49E3-BC59-07DA3BF005E5}" srcId="{834B024B-8DF4-4B3F-836D-9B5FBEA6A813}" destId="{E5831DB0-5B22-42BA-B333-4FDCDEB0CB6C}" srcOrd="0" destOrd="0" parTransId="{18A2F857-A704-44C6-A7E9-971986515011}" sibTransId="{31C1D0DC-B27B-4528-ACF7-44E2F80B6F12}"/>
    <dgm:cxn modelId="{832E2487-714C-403E-A2E7-D7BFF6442543}" type="presOf" srcId="{48BFBEC7-4222-47E7-82DA-07ED7660CF93}" destId="{3B964F8B-0546-4112-BFA5-86C344F30022}" srcOrd="0" destOrd="3" presId="urn:microsoft.com/office/officeart/2008/layout/VerticalCurvedList"/>
    <dgm:cxn modelId="{A901C3B2-72DD-4C16-B122-5FE12CCAED3B}" srcId="{20E1E291-F1A7-4E21-8DBD-99E95A5C737F}" destId="{F3DA6994-8697-4818-8274-3758785D163E}" srcOrd="0" destOrd="0" parTransId="{C31C904A-4E16-4ADF-A4DB-7ADF852FBA45}" sibTransId="{F4E55F82-BCD2-47A4-8015-2F92D2B0DF39}"/>
    <dgm:cxn modelId="{60176DEB-557E-4FDD-818F-E205C534B583}" type="presOf" srcId="{94257F0C-2AFB-46B9-987D-B7218C5024BE}" destId="{9DFA0D45-71C9-4744-9380-E0678938DE59}" srcOrd="0" destOrd="0" presId="urn:microsoft.com/office/officeart/2008/layout/VerticalCurvedList"/>
    <dgm:cxn modelId="{EA66D0E9-582E-4205-9A74-3E8AE8E456D1}" type="presOf" srcId="{FDE2E702-114E-4CE2-AED1-6BBD3DD6371E}" destId="{A06A1928-FAA9-4702-B63E-69A5264B55AA}" srcOrd="0" destOrd="4" presId="urn:microsoft.com/office/officeart/2008/layout/VerticalCurvedList"/>
    <dgm:cxn modelId="{4F039801-7557-4C7E-BB09-FA4F2460A472}" type="presOf" srcId="{834B024B-8DF4-4B3F-836D-9B5FBEA6A813}" destId="{A06A1928-FAA9-4702-B63E-69A5264B55AA}" srcOrd="0" destOrd="0" presId="urn:microsoft.com/office/officeart/2008/layout/VerticalCurvedList"/>
    <dgm:cxn modelId="{CE575DF7-D638-4E4E-A5E4-80648CAF42A0}" type="presOf" srcId="{E59723EE-6F8C-4AC3-9923-9A9E11A9F061}" destId="{A06A1928-FAA9-4702-B63E-69A5264B55AA}" srcOrd="0" destOrd="3" presId="urn:microsoft.com/office/officeart/2008/layout/VerticalCurvedList"/>
    <dgm:cxn modelId="{E0D13F39-7D22-4D9F-B511-00D83862924E}" srcId="{E4BB61DE-FDCB-4B2E-961C-DC21A31B7F11}" destId="{593DECB9-2D9C-4BD9-B0D8-6A8389B24BE7}" srcOrd="1" destOrd="0" parTransId="{FCCF138E-4663-4A9F-84A0-CC71DAC6B7B4}" sibTransId="{291A4678-6D0B-47B6-A6BD-8AD08FF5D9B6}"/>
    <dgm:cxn modelId="{41A7C799-81F1-47F6-B92B-C52ED6BCB40D}" srcId="{834B024B-8DF4-4B3F-836D-9B5FBEA6A813}" destId="{FDE2E702-114E-4CE2-AED1-6BBD3DD6371E}" srcOrd="3" destOrd="0" parTransId="{E9BCA02C-67B3-4555-8579-36E39390BED2}" sibTransId="{8A8FDE99-3A62-46DF-A9AC-49820EB6A2D9}"/>
    <dgm:cxn modelId="{6DB8D287-EFDC-4AAD-93B2-5E0FE5CB394D}" type="presOf" srcId="{593DECB9-2D9C-4BD9-B0D8-6A8389B24BE7}" destId="{3B964F8B-0546-4112-BFA5-86C344F30022}" srcOrd="0" destOrd="2" presId="urn:microsoft.com/office/officeart/2008/layout/VerticalCurvedList"/>
    <dgm:cxn modelId="{2AE42F6B-C37D-4D8B-9534-B9F801874CA2}" type="presOf" srcId="{B8AC31C3-AC25-4EA9-AB97-625622F2A5AB}" destId="{A06A1928-FAA9-4702-B63E-69A5264B55AA}" srcOrd="0" destOrd="2" presId="urn:microsoft.com/office/officeart/2008/layout/VerticalCurvedList"/>
    <dgm:cxn modelId="{AE3EA12F-A1FB-4470-B505-B78013AD879B}" srcId="{834B024B-8DF4-4B3F-836D-9B5FBEA6A813}" destId="{B8AC31C3-AC25-4EA9-AB97-625622F2A5AB}" srcOrd="1" destOrd="0" parTransId="{966ED29E-2A5D-49FF-9A9B-00AFA9D1FB04}" sibTransId="{E6CA6962-0DD6-45D1-9B66-365E7E3B7F0B}"/>
    <dgm:cxn modelId="{4EE05984-02C2-469A-9A8A-5F264C109943}" type="presOf" srcId="{F4E55F82-BCD2-47A4-8015-2F92D2B0DF39}" destId="{0A4786D3-6C1F-491F-9BDA-6487CDAE6A18}" srcOrd="0" destOrd="0" presId="urn:microsoft.com/office/officeart/2008/layout/VerticalCurvedList"/>
    <dgm:cxn modelId="{4EF1DABB-8442-4727-A397-ABE92FB4C0DD}" type="presParOf" srcId="{8B197609-C040-4AC0-85CE-00B32F265B71}" destId="{3A2E780B-F0EC-4B55-8964-23FADC9D28D0}" srcOrd="0" destOrd="0" presId="urn:microsoft.com/office/officeart/2008/layout/VerticalCurvedList"/>
    <dgm:cxn modelId="{3F66073D-22CB-48E0-803F-295C3FEC451F}" type="presParOf" srcId="{3A2E780B-F0EC-4B55-8964-23FADC9D28D0}" destId="{7396869B-7ECD-4677-9BB5-73785AC7CE17}" srcOrd="0" destOrd="0" presId="urn:microsoft.com/office/officeart/2008/layout/VerticalCurvedList"/>
    <dgm:cxn modelId="{D5BD0880-23A9-47D2-B98A-BA2772B86EBA}" type="presParOf" srcId="{7396869B-7ECD-4677-9BB5-73785AC7CE17}" destId="{915CF638-87B4-4EE0-BDB7-DF5798B0C5ED}" srcOrd="0" destOrd="0" presId="urn:microsoft.com/office/officeart/2008/layout/VerticalCurvedList"/>
    <dgm:cxn modelId="{3AB23239-0625-4ADD-A2F8-8922987C446D}" type="presParOf" srcId="{7396869B-7ECD-4677-9BB5-73785AC7CE17}" destId="{0A4786D3-6C1F-491F-9BDA-6487CDAE6A18}" srcOrd="1" destOrd="0" presId="urn:microsoft.com/office/officeart/2008/layout/VerticalCurvedList"/>
    <dgm:cxn modelId="{698446FC-FC3C-4EB3-949C-0EFF01286943}" type="presParOf" srcId="{7396869B-7ECD-4677-9BB5-73785AC7CE17}" destId="{41D68BD5-CD9A-417C-B337-10FD8E81FD94}" srcOrd="2" destOrd="0" presId="urn:microsoft.com/office/officeart/2008/layout/VerticalCurvedList"/>
    <dgm:cxn modelId="{08CC7DA8-DEF0-4F85-9C2A-E5E45E4CF281}" type="presParOf" srcId="{7396869B-7ECD-4677-9BB5-73785AC7CE17}" destId="{8AFFCA1E-C054-4702-81F5-A14E505B7DD1}" srcOrd="3" destOrd="0" presId="urn:microsoft.com/office/officeart/2008/layout/VerticalCurvedList"/>
    <dgm:cxn modelId="{77139B9B-D312-4B7B-BEB2-6FB92D32DA2F}" type="presParOf" srcId="{3A2E780B-F0EC-4B55-8964-23FADC9D28D0}" destId="{2F6C2B69-449D-4A5B-8ABC-598D5FFB5328}" srcOrd="1" destOrd="0" presId="urn:microsoft.com/office/officeart/2008/layout/VerticalCurvedList"/>
    <dgm:cxn modelId="{A4C27841-4754-4F81-92FB-123546E81E66}" type="presParOf" srcId="{3A2E780B-F0EC-4B55-8964-23FADC9D28D0}" destId="{020EFFEB-3409-4338-8F90-E9181258F5DE}" srcOrd="2" destOrd="0" presId="urn:microsoft.com/office/officeart/2008/layout/VerticalCurvedList"/>
    <dgm:cxn modelId="{EC7E8ED7-0CE4-4DBA-BB4C-6985C6786F83}" type="presParOf" srcId="{020EFFEB-3409-4338-8F90-E9181258F5DE}" destId="{668EEA3A-8F78-4402-9A92-515697ED4E4A}" srcOrd="0" destOrd="0" presId="urn:microsoft.com/office/officeart/2008/layout/VerticalCurvedList"/>
    <dgm:cxn modelId="{B305EC57-4352-4F14-8269-FF49628809BD}" type="presParOf" srcId="{3A2E780B-F0EC-4B55-8964-23FADC9D28D0}" destId="{3B964F8B-0546-4112-BFA5-86C344F30022}" srcOrd="3" destOrd="0" presId="urn:microsoft.com/office/officeart/2008/layout/VerticalCurvedList"/>
    <dgm:cxn modelId="{931ED48B-C0AE-41C0-B8B6-9AA337AADE9E}" type="presParOf" srcId="{3A2E780B-F0EC-4B55-8964-23FADC9D28D0}" destId="{5F6D25FE-C048-4245-8E91-56AC188FFB86}" srcOrd="4" destOrd="0" presId="urn:microsoft.com/office/officeart/2008/layout/VerticalCurvedList"/>
    <dgm:cxn modelId="{EED6810D-78B4-45DB-ABB0-BBECAFB865D4}" type="presParOf" srcId="{5F6D25FE-C048-4245-8E91-56AC188FFB86}" destId="{7C348DB0-ED54-491A-90A6-F549F836E57A}" srcOrd="0" destOrd="0" presId="urn:microsoft.com/office/officeart/2008/layout/VerticalCurvedList"/>
    <dgm:cxn modelId="{69C5F99B-BF29-4466-A60A-EF5278637D6E}" type="presParOf" srcId="{3A2E780B-F0EC-4B55-8964-23FADC9D28D0}" destId="{9DFA0D45-71C9-4744-9380-E0678938DE59}" srcOrd="5" destOrd="0" presId="urn:microsoft.com/office/officeart/2008/layout/VerticalCurvedList"/>
    <dgm:cxn modelId="{CD9F23E2-8C61-4B1D-8452-047690D4F255}" type="presParOf" srcId="{3A2E780B-F0EC-4B55-8964-23FADC9D28D0}" destId="{5EFB9804-FF5D-451C-ADA4-DB12BC6B9225}" srcOrd="6" destOrd="0" presId="urn:microsoft.com/office/officeart/2008/layout/VerticalCurvedList"/>
    <dgm:cxn modelId="{9EE74885-37A7-4A5E-94F5-B8F5F87B6D98}" type="presParOf" srcId="{5EFB9804-FF5D-451C-ADA4-DB12BC6B9225}" destId="{CFFF468F-A992-4593-BEE8-00504A40A9BA}" srcOrd="0" destOrd="0" presId="urn:microsoft.com/office/officeart/2008/layout/VerticalCurvedList"/>
    <dgm:cxn modelId="{26263912-CB08-48E5-A4D1-2BF653CD9FB5}" type="presParOf" srcId="{3A2E780B-F0EC-4B55-8964-23FADC9D28D0}" destId="{A06A1928-FAA9-4702-B63E-69A5264B55AA}" srcOrd="7" destOrd="0" presId="urn:microsoft.com/office/officeart/2008/layout/VerticalCurvedList"/>
    <dgm:cxn modelId="{FFE1E4AE-647F-4FA5-8D2C-20F379D47C50}" type="presParOf" srcId="{3A2E780B-F0EC-4B55-8964-23FADC9D28D0}" destId="{DFFC7AE5-92FA-48FC-893A-67E4EBD54D15}" srcOrd="8" destOrd="0" presId="urn:microsoft.com/office/officeart/2008/layout/VerticalCurvedList"/>
    <dgm:cxn modelId="{84D15AA0-EAAE-43FC-BB33-582C52D40279}" type="presParOf" srcId="{DFFC7AE5-92FA-48FC-893A-67E4EBD54D15}" destId="{C3EC8FC5-A753-465C-B737-2A56A908316A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13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049A2CD2-FDA6-45CC-B729-86626E6A6F5E}" type="doc">
      <dgm:prSet loTypeId="urn:microsoft.com/office/officeart/2008/layout/VerticalCurvedList" loCatId="list" qsTypeId="urn:microsoft.com/office/officeart/2005/8/quickstyle/simple1" qsCatId="simple" csTypeId="urn:microsoft.com/office/officeart/2005/8/colors/accent2_1" csCatId="accent2" phldr="1"/>
      <dgm:spPr/>
      <dgm:t>
        <a:bodyPr/>
        <a:lstStyle/>
        <a:p>
          <a:endParaRPr lang="ru-RU"/>
        </a:p>
      </dgm:t>
    </dgm:pt>
    <dgm:pt modelId="{94257F0C-2AFB-46B9-987D-B7218C5024BE}">
      <dgm:prSet phldrT="[Текст]" custT="1"/>
      <dgm:spPr/>
      <dgm:t>
        <a:bodyPr anchor="ctr"/>
        <a:lstStyle/>
        <a:p>
          <a:pPr>
            <a:lnSpc>
              <a:spcPct val="80000"/>
            </a:lnSpc>
          </a:pPr>
          <a:r>
            <a:rPr lang="uz-Cyrl-UZ" sz="1150" dirty="0">
              <a:latin typeface="+mn-lt"/>
            </a:rPr>
            <a:t>Жами харажатлар 10,6 млн сўм</a:t>
          </a:r>
          <a:endParaRPr lang="ru-RU" sz="1150" dirty="0">
            <a:latin typeface="+mn-lt"/>
          </a:endParaRPr>
        </a:p>
      </dgm:t>
    </dgm:pt>
    <dgm:pt modelId="{609CDE31-54DD-40B8-94EC-F2653B776F3E}" type="parTrans" cxnId="{89E08B84-8C9E-4654-BBCB-08E824B8EFCA}">
      <dgm:prSet/>
      <dgm:spPr/>
      <dgm:t>
        <a:bodyPr/>
        <a:lstStyle/>
        <a:p>
          <a:pPr>
            <a:lnSpc>
              <a:spcPct val="80000"/>
            </a:lnSpc>
          </a:pPr>
          <a:endParaRPr lang="ru-RU" sz="1150">
            <a:latin typeface="+mn-lt"/>
          </a:endParaRPr>
        </a:p>
      </dgm:t>
    </dgm:pt>
    <dgm:pt modelId="{F7C0C4E0-BA13-427E-BE65-5DDB83137B8C}" type="sibTrans" cxnId="{89E08B84-8C9E-4654-BBCB-08E824B8EFCA}">
      <dgm:prSet/>
      <dgm:spPr/>
      <dgm:t>
        <a:bodyPr/>
        <a:lstStyle/>
        <a:p>
          <a:pPr>
            <a:lnSpc>
              <a:spcPct val="80000"/>
            </a:lnSpc>
          </a:pPr>
          <a:endParaRPr lang="ru-RU" sz="1150">
            <a:latin typeface="+mn-lt"/>
          </a:endParaRPr>
        </a:p>
      </dgm:t>
    </dgm:pt>
    <dgm:pt modelId="{834B024B-8DF4-4B3F-836D-9B5FBEA6A813}">
      <dgm:prSet phldrT="[Текст]" custT="1"/>
      <dgm:spPr/>
      <dgm:t>
        <a:bodyPr/>
        <a:lstStyle/>
        <a:p>
          <a:pPr>
            <a:lnSpc>
              <a:spcPct val="80000"/>
            </a:lnSpc>
          </a:pPr>
          <a:r>
            <a:rPr lang="uz-Cyrl-UZ" sz="1150" dirty="0">
              <a:latin typeface="+mn-lt"/>
            </a:rPr>
            <a:t>Олинадиган ялпи ҳосил ва соф фойда</a:t>
          </a:r>
          <a:br>
            <a:rPr lang="uz-Cyrl-UZ" sz="1150" dirty="0">
              <a:latin typeface="+mn-lt"/>
            </a:rPr>
          </a:br>
          <a:r>
            <a:rPr lang="uz-Cyrl-UZ" sz="1150" dirty="0">
              <a:latin typeface="+mn-lt"/>
            </a:rPr>
            <a:t>36,9 млн сўмлик  11,9 тонна ҳосил</a:t>
          </a:r>
          <a:endParaRPr lang="ru-RU" sz="1150" dirty="0">
            <a:latin typeface="+mn-lt"/>
          </a:endParaRPr>
        </a:p>
      </dgm:t>
    </dgm:pt>
    <dgm:pt modelId="{0AE4FFD6-DA23-428A-8470-7DDF4C12F321}" type="parTrans" cxnId="{C72910A5-6783-44C7-B86B-701B26ED01FF}">
      <dgm:prSet/>
      <dgm:spPr/>
      <dgm:t>
        <a:bodyPr/>
        <a:lstStyle/>
        <a:p>
          <a:pPr>
            <a:lnSpc>
              <a:spcPct val="80000"/>
            </a:lnSpc>
          </a:pPr>
          <a:endParaRPr lang="ru-RU" sz="1150">
            <a:latin typeface="+mn-lt"/>
          </a:endParaRPr>
        </a:p>
      </dgm:t>
    </dgm:pt>
    <dgm:pt modelId="{95EEB0AF-4746-4645-9D63-63AB17464E70}" type="sibTrans" cxnId="{C72910A5-6783-44C7-B86B-701B26ED01FF}">
      <dgm:prSet/>
      <dgm:spPr/>
      <dgm:t>
        <a:bodyPr/>
        <a:lstStyle/>
        <a:p>
          <a:pPr>
            <a:lnSpc>
              <a:spcPct val="80000"/>
            </a:lnSpc>
          </a:pPr>
          <a:endParaRPr lang="ru-RU" sz="1150">
            <a:latin typeface="+mn-lt"/>
          </a:endParaRPr>
        </a:p>
      </dgm:t>
    </dgm:pt>
    <dgm:pt modelId="{E4BB61DE-FDCB-4B2E-961C-DC21A31B7F11}">
      <dgm:prSet phldrT="[Текст]" custT="1"/>
      <dgm:spPr/>
      <dgm:t>
        <a:bodyPr/>
        <a:lstStyle/>
        <a:p>
          <a:pPr>
            <a:lnSpc>
              <a:spcPct val="80000"/>
            </a:lnSpc>
          </a:pPr>
          <a:r>
            <a:rPr lang="en-US" sz="1150">
              <a:latin typeface="+mn-lt"/>
            </a:rPr>
            <a:t>II. </a:t>
          </a:r>
          <a:r>
            <a:rPr lang="uz-Cyrl-UZ" sz="1150">
              <a:latin typeface="+mn-lt"/>
            </a:rPr>
            <a:t>Ўртанги экин </a:t>
          </a:r>
          <a:r>
            <a:rPr lang="uz-Cyrl-UZ" sz="1150" b="1" i="1">
              <a:latin typeface="+mn-lt"/>
              <a:cs typeface="Times New Roman" panose="02020603050405020304" pitchFamily="18" charset="0"/>
            </a:rPr>
            <a:t>(июнь ойида)</a:t>
          </a:r>
          <a:endParaRPr lang="ru-RU" sz="1150" dirty="0">
            <a:latin typeface="+mn-lt"/>
          </a:endParaRPr>
        </a:p>
      </dgm:t>
    </dgm:pt>
    <dgm:pt modelId="{FE8BC973-3DDC-4A7E-B5E9-97E694A108C5}" type="parTrans" cxnId="{6530FBCE-8E3F-4C55-AB25-2E5C72611301}">
      <dgm:prSet/>
      <dgm:spPr/>
      <dgm:t>
        <a:bodyPr/>
        <a:lstStyle/>
        <a:p>
          <a:pPr>
            <a:lnSpc>
              <a:spcPct val="80000"/>
            </a:lnSpc>
          </a:pPr>
          <a:endParaRPr lang="ru-RU" sz="1150">
            <a:latin typeface="+mn-lt"/>
          </a:endParaRPr>
        </a:p>
      </dgm:t>
    </dgm:pt>
    <dgm:pt modelId="{2E97E50D-A75B-4A0E-9011-0159CCFF67BD}" type="sibTrans" cxnId="{6530FBCE-8E3F-4C55-AB25-2E5C72611301}">
      <dgm:prSet/>
      <dgm:spPr/>
      <dgm:t>
        <a:bodyPr/>
        <a:lstStyle/>
        <a:p>
          <a:pPr>
            <a:lnSpc>
              <a:spcPct val="80000"/>
            </a:lnSpc>
          </a:pPr>
          <a:endParaRPr lang="ru-RU" sz="1150">
            <a:latin typeface="+mn-lt"/>
          </a:endParaRPr>
        </a:p>
      </dgm:t>
    </dgm:pt>
    <dgm:pt modelId="{48523C88-8D6D-46D0-9EB1-6858D0C31CF8}">
      <dgm:prSet phldrT="[Текст]" custT="1"/>
      <dgm:spPr/>
      <dgm:t>
        <a:bodyPr anchor="ctr"/>
        <a:lstStyle/>
        <a:p>
          <a:pPr>
            <a:lnSpc>
              <a:spcPct val="80000"/>
            </a:lnSpc>
          </a:pPr>
          <a:r>
            <a:rPr lang="uz-Cyrl-UZ" sz="1150" dirty="0">
              <a:latin typeface="+mn-lt"/>
            </a:rPr>
            <a:t>уруғлик ва кўчатлар 2,0 млн сўм;</a:t>
          </a:r>
          <a:endParaRPr lang="ru-RU" sz="1150" dirty="0">
            <a:latin typeface="+mn-lt"/>
          </a:endParaRPr>
        </a:p>
      </dgm:t>
    </dgm:pt>
    <dgm:pt modelId="{E769EDA6-0197-4BDE-9D44-32B40176F6B8}" type="parTrans" cxnId="{1D251512-4916-4611-85D6-652BD709D2B4}">
      <dgm:prSet/>
      <dgm:spPr/>
      <dgm:t>
        <a:bodyPr/>
        <a:lstStyle/>
        <a:p>
          <a:pPr>
            <a:lnSpc>
              <a:spcPct val="80000"/>
            </a:lnSpc>
          </a:pPr>
          <a:endParaRPr lang="ru-RU" sz="1150">
            <a:latin typeface="+mn-lt"/>
          </a:endParaRPr>
        </a:p>
      </dgm:t>
    </dgm:pt>
    <dgm:pt modelId="{EEF73D09-E6A4-44CD-A800-985BAD0B9B61}" type="sibTrans" cxnId="{1D251512-4916-4611-85D6-652BD709D2B4}">
      <dgm:prSet/>
      <dgm:spPr/>
      <dgm:t>
        <a:bodyPr/>
        <a:lstStyle/>
        <a:p>
          <a:pPr>
            <a:lnSpc>
              <a:spcPct val="80000"/>
            </a:lnSpc>
          </a:pPr>
          <a:endParaRPr lang="ru-RU" sz="1150">
            <a:latin typeface="+mn-lt"/>
          </a:endParaRPr>
        </a:p>
      </dgm:t>
    </dgm:pt>
    <dgm:pt modelId="{E5831DB0-5B22-42BA-B333-4FDCDEB0CB6C}">
      <dgm:prSet phldrT="[Текст]" custT="1"/>
      <dgm:spPr/>
      <dgm:t>
        <a:bodyPr/>
        <a:lstStyle/>
        <a:p>
          <a:pPr>
            <a:lnSpc>
              <a:spcPct val="80000"/>
            </a:lnSpc>
          </a:pPr>
          <a:r>
            <a:rPr lang="uz-Cyrl-UZ" sz="1150" dirty="0">
              <a:latin typeface="+mn-lt"/>
            </a:rPr>
            <a:t>Қовун: 7,5 тонна (12,4 млн сўм);</a:t>
          </a:r>
          <a:endParaRPr lang="ru-RU" sz="1150" dirty="0">
            <a:latin typeface="+mn-lt"/>
          </a:endParaRPr>
        </a:p>
      </dgm:t>
    </dgm:pt>
    <dgm:pt modelId="{18A2F857-A704-44C6-A7E9-971986515011}" type="parTrans" cxnId="{034AF6DA-57D5-49E3-BC59-07DA3BF005E5}">
      <dgm:prSet/>
      <dgm:spPr/>
      <dgm:t>
        <a:bodyPr/>
        <a:lstStyle/>
        <a:p>
          <a:pPr>
            <a:lnSpc>
              <a:spcPct val="80000"/>
            </a:lnSpc>
          </a:pPr>
          <a:endParaRPr lang="ru-RU" sz="1150">
            <a:latin typeface="+mn-lt"/>
          </a:endParaRPr>
        </a:p>
      </dgm:t>
    </dgm:pt>
    <dgm:pt modelId="{31C1D0DC-B27B-4528-ACF7-44E2F80B6F12}" type="sibTrans" cxnId="{034AF6DA-57D5-49E3-BC59-07DA3BF005E5}">
      <dgm:prSet/>
      <dgm:spPr/>
      <dgm:t>
        <a:bodyPr/>
        <a:lstStyle/>
        <a:p>
          <a:pPr>
            <a:lnSpc>
              <a:spcPct val="80000"/>
            </a:lnSpc>
          </a:pPr>
          <a:endParaRPr lang="ru-RU" sz="1150">
            <a:latin typeface="+mn-lt"/>
          </a:endParaRPr>
        </a:p>
      </dgm:t>
    </dgm:pt>
    <dgm:pt modelId="{B8AC31C3-AC25-4EA9-AB97-625622F2A5AB}">
      <dgm:prSet phldrT="[Текст]" custT="1"/>
      <dgm:spPr/>
      <dgm:t>
        <a:bodyPr/>
        <a:lstStyle/>
        <a:p>
          <a:pPr>
            <a:lnSpc>
              <a:spcPct val="80000"/>
            </a:lnSpc>
          </a:pPr>
          <a:r>
            <a:rPr lang="uz-Cyrl-UZ" sz="1150" dirty="0">
              <a:latin typeface="+mn-lt"/>
            </a:rPr>
            <a:t>Сабзи: 3 тонна (9,3 млн сўм);</a:t>
          </a:r>
          <a:endParaRPr lang="ru-RU" sz="1150" dirty="0">
            <a:latin typeface="+mn-lt"/>
          </a:endParaRPr>
        </a:p>
      </dgm:t>
    </dgm:pt>
    <dgm:pt modelId="{966ED29E-2A5D-49FF-9A9B-00AFA9D1FB04}" type="parTrans" cxnId="{AE3EA12F-A1FB-4470-B505-B78013AD879B}">
      <dgm:prSet/>
      <dgm:spPr/>
      <dgm:t>
        <a:bodyPr/>
        <a:lstStyle/>
        <a:p>
          <a:pPr>
            <a:lnSpc>
              <a:spcPct val="80000"/>
            </a:lnSpc>
          </a:pPr>
          <a:endParaRPr lang="ru-RU" sz="1150">
            <a:latin typeface="+mn-lt"/>
          </a:endParaRPr>
        </a:p>
      </dgm:t>
    </dgm:pt>
    <dgm:pt modelId="{E6CA6962-0DD6-45D1-9B66-365E7E3B7F0B}" type="sibTrans" cxnId="{AE3EA12F-A1FB-4470-B505-B78013AD879B}">
      <dgm:prSet/>
      <dgm:spPr/>
      <dgm:t>
        <a:bodyPr/>
        <a:lstStyle/>
        <a:p>
          <a:pPr>
            <a:lnSpc>
              <a:spcPct val="80000"/>
            </a:lnSpc>
          </a:pPr>
          <a:endParaRPr lang="ru-RU" sz="1150">
            <a:latin typeface="+mn-lt"/>
          </a:endParaRPr>
        </a:p>
      </dgm:t>
    </dgm:pt>
    <dgm:pt modelId="{E59723EE-6F8C-4AC3-9923-9A9E11A9F061}">
      <dgm:prSet phldrT="[Текст]" custT="1"/>
      <dgm:spPr/>
      <dgm:t>
        <a:bodyPr/>
        <a:lstStyle/>
        <a:p>
          <a:pPr>
            <a:lnSpc>
              <a:spcPct val="80000"/>
            </a:lnSpc>
          </a:pPr>
          <a:r>
            <a:rPr lang="uz-Cyrl-UZ" sz="1150" dirty="0">
              <a:latin typeface="+mn-lt"/>
            </a:rPr>
            <a:t>Бақлажон: 1,2 тонна (2,4 млн сўм);</a:t>
          </a:r>
          <a:endParaRPr lang="ru-RU" sz="1150" dirty="0">
            <a:latin typeface="+mn-lt"/>
          </a:endParaRPr>
        </a:p>
      </dgm:t>
    </dgm:pt>
    <dgm:pt modelId="{3621B373-7DDB-45B9-A8F6-D2D070AD2ACD}" type="parTrans" cxnId="{7EBB769A-4D6E-4D98-9645-589F13BEB667}">
      <dgm:prSet/>
      <dgm:spPr/>
      <dgm:t>
        <a:bodyPr/>
        <a:lstStyle/>
        <a:p>
          <a:pPr>
            <a:lnSpc>
              <a:spcPct val="80000"/>
            </a:lnSpc>
          </a:pPr>
          <a:endParaRPr lang="ru-RU" sz="1150">
            <a:latin typeface="+mn-lt"/>
          </a:endParaRPr>
        </a:p>
      </dgm:t>
    </dgm:pt>
    <dgm:pt modelId="{4F81C0CF-F415-4D41-AFFC-E50217747719}" type="sibTrans" cxnId="{7EBB769A-4D6E-4D98-9645-589F13BEB667}">
      <dgm:prSet/>
      <dgm:spPr/>
      <dgm:t>
        <a:bodyPr/>
        <a:lstStyle/>
        <a:p>
          <a:pPr>
            <a:lnSpc>
              <a:spcPct val="80000"/>
            </a:lnSpc>
          </a:pPr>
          <a:endParaRPr lang="ru-RU" sz="1150">
            <a:latin typeface="+mn-lt"/>
          </a:endParaRPr>
        </a:p>
      </dgm:t>
    </dgm:pt>
    <dgm:pt modelId="{FDE2E702-114E-4CE2-AED1-6BBD3DD6371E}">
      <dgm:prSet phldrT="[Текст]" custT="1"/>
      <dgm:spPr/>
      <dgm:t>
        <a:bodyPr/>
        <a:lstStyle/>
        <a:p>
          <a:pPr>
            <a:lnSpc>
              <a:spcPct val="80000"/>
            </a:lnSpc>
          </a:pPr>
          <a:r>
            <a:rPr lang="uz-Cyrl-UZ" sz="1150" dirty="0">
              <a:latin typeface="+mn-lt"/>
            </a:rPr>
            <a:t>Булғор қалампири: 200 кг (500 минг сўм).</a:t>
          </a:r>
          <a:endParaRPr lang="ru-RU" sz="1150" dirty="0">
            <a:latin typeface="+mn-lt"/>
          </a:endParaRPr>
        </a:p>
      </dgm:t>
    </dgm:pt>
    <dgm:pt modelId="{E9BCA02C-67B3-4555-8579-36E39390BED2}" type="parTrans" cxnId="{41A7C799-81F1-47F6-B92B-C52ED6BCB40D}">
      <dgm:prSet/>
      <dgm:spPr/>
      <dgm:t>
        <a:bodyPr/>
        <a:lstStyle/>
        <a:p>
          <a:pPr>
            <a:lnSpc>
              <a:spcPct val="80000"/>
            </a:lnSpc>
          </a:pPr>
          <a:endParaRPr lang="ru-RU" sz="1150">
            <a:latin typeface="+mn-lt"/>
          </a:endParaRPr>
        </a:p>
      </dgm:t>
    </dgm:pt>
    <dgm:pt modelId="{8A8FDE99-3A62-46DF-A9AC-49820EB6A2D9}" type="sibTrans" cxnId="{41A7C799-81F1-47F6-B92B-C52ED6BCB40D}">
      <dgm:prSet/>
      <dgm:spPr/>
      <dgm:t>
        <a:bodyPr/>
        <a:lstStyle/>
        <a:p>
          <a:pPr>
            <a:lnSpc>
              <a:spcPct val="80000"/>
            </a:lnSpc>
          </a:pPr>
          <a:endParaRPr lang="ru-RU" sz="1150">
            <a:latin typeface="+mn-lt"/>
          </a:endParaRPr>
        </a:p>
      </dgm:t>
    </dgm:pt>
    <dgm:pt modelId="{20E1E291-F1A7-4E21-8DBD-99E95A5C737F}">
      <dgm:prSet phldrT="[Текст]" custT="1"/>
      <dgm:spPr/>
      <dgm:t>
        <a:bodyPr anchor="ctr"/>
        <a:lstStyle/>
        <a:p>
          <a:pPr>
            <a:lnSpc>
              <a:spcPct val="80000"/>
            </a:lnSpc>
          </a:pPr>
          <a:r>
            <a:rPr lang="en-US" sz="1150" dirty="0">
              <a:latin typeface="+mn-lt"/>
            </a:rPr>
            <a:t>I. </a:t>
          </a:r>
          <a:r>
            <a:rPr lang="uz-Cyrl-UZ" sz="1150" dirty="0">
              <a:latin typeface="+mn-lt"/>
            </a:rPr>
            <a:t>Эртанги экин</a:t>
          </a:r>
          <a:br>
            <a:rPr lang="uz-Cyrl-UZ" sz="1150" dirty="0">
              <a:latin typeface="+mn-lt"/>
            </a:rPr>
          </a:br>
          <a:r>
            <a:rPr lang="uz-Cyrl-UZ" sz="1150" b="1" i="1" dirty="0">
              <a:latin typeface="+mn-lt"/>
              <a:cs typeface="Times New Roman" panose="02020603050405020304" pitchFamily="18" charset="0"/>
            </a:rPr>
            <a:t>(февраль-март ойларида)</a:t>
          </a:r>
          <a:endParaRPr lang="ru-RU" sz="1150" dirty="0">
            <a:latin typeface="+mn-lt"/>
          </a:endParaRPr>
        </a:p>
      </dgm:t>
    </dgm:pt>
    <dgm:pt modelId="{6A17879A-C0F0-4691-A62D-60FFE44A1508}" type="sibTrans" cxnId="{9333BA32-EBF2-4BCA-8040-17949308FA2F}">
      <dgm:prSet/>
      <dgm:spPr/>
      <dgm:t>
        <a:bodyPr/>
        <a:lstStyle/>
        <a:p>
          <a:pPr>
            <a:lnSpc>
              <a:spcPct val="80000"/>
            </a:lnSpc>
          </a:pPr>
          <a:endParaRPr lang="ru-RU" sz="1150">
            <a:latin typeface="+mn-lt"/>
          </a:endParaRPr>
        </a:p>
      </dgm:t>
    </dgm:pt>
    <dgm:pt modelId="{94D16F67-C5E6-4437-9B0D-F749C470320A}" type="parTrans" cxnId="{9333BA32-EBF2-4BCA-8040-17949308FA2F}">
      <dgm:prSet/>
      <dgm:spPr/>
      <dgm:t>
        <a:bodyPr/>
        <a:lstStyle/>
        <a:p>
          <a:pPr>
            <a:lnSpc>
              <a:spcPct val="80000"/>
            </a:lnSpc>
          </a:pPr>
          <a:endParaRPr lang="ru-RU" sz="1150">
            <a:latin typeface="+mn-lt"/>
          </a:endParaRPr>
        </a:p>
      </dgm:t>
    </dgm:pt>
    <dgm:pt modelId="{0591F5D5-0F27-4456-8528-4DB410C71970}">
      <dgm:prSet phldrT="[Текст]" custT="1"/>
      <dgm:spPr/>
      <dgm:t>
        <a:bodyPr/>
        <a:lstStyle/>
        <a:p>
          <a:pPr>
            <a:lnSpc>
              <a:spcPct val="80000"/>
            </a:lnSpc>
          </a:pPr>
          <a:r>
            <a:rPr lang="uz-Cyrl-UZ" sz="1150" dirty="0">
              <a:latin typeface="+mn-lt"/>
            </a:rPr>
            <a:t>Сабзи - 10 сотих ер майдонига</a:t>
          </a:r>
          <a:br>
            <a:rPr lang="uz-Cyrl-UZ" sz="1150" dirty="0">
              <a:latin typeface="+mn-lt"/>
            </a:rPr>
          </a:br>
          <a:r>
            <a:rPr lang="uz-Cyrl-UZ" sz="1150" dirty="0">
              <a:latin typeface="+mn-lt"/>
            </a:rPr>
            <a:t>1,1 кг уруғлик;</a:t>
          </a:r>
          <a:endParaRPr lang="ru-RU" sz="1150" dirty="0">
            <a:latin typeface="+mn-lt"/>
          </a:endParaRPr>
        </a:p>
      </dgm:t>
    </dgm:pt>
    <dgm:pt modelId="{D7AEDC5A-FFF5-47D9-A50E-774CD51BB1C9}" type="parTrans" cxnId="{78244780-F707-4D01-B118-B4EB89D4B9A3}">
      <dgm:prSet/>
      <dgm:spPr/>
      <dgm:t>
        <a:bodyPr/>
        <a:lstStyle/>
        <a:p>
          <a:pPr>
            <a:lnSpc>
              <a:spcPct val="80000"/>
            </a:lnSpc>
          </a:pPr>
          <a:endParaRPr lang="ru-RU" sz="1150">
            <a:latin typeface="+mn-lt"/>
          </a:endParaRPr>
        </a:p>
      </dgm:t>
    </dgm:pt>
    <dgm:pt modelId="{4ED75AE7-1109-4571-9633-050C9CAEF47B}" type="sibTrans" cxnId="{78244780-F707-4D01-B118-B4EB89D4B9A3}">
      <dgm:prSet/>
      <dgm:spPr/>
      <dgm:t>
        <a:bodyPr/>
        <a:lstStyle/>
        <a:p>
          <a:pPr>
            <a:lnSpc>
              <a:spcPct val="80000"/>
            </a:lnSpc>
          </a:pPr>
          <a:endParaRPr lang="ru-RU" sz="1150">
            <a:latin typeface="+mn-lt"/>
          </a:endParaRPr>
        </a:p>
      </dgm:t>
    </dgm:pt>
    <dgm:pt modelId="{593DECB9-2D9C-4BD9-B0D8-6A8389B24BE7}">
      <dgm:prSet phldrT="[Текст]" custT="1"/>
      <dgm:spPr/>
      <dgm:t>
        <a:bodyPr/>
        <a:lstStyle/>
        <a:p>
          <a:pPr>
            <a:lnSpc>
              <a:spcPct val="80000"/>
            </a:lnSpc>
          </a:pPr>
          <a:r>
            <a:rPr lang="uz-Cyrl-UZ" sz="1150" dirty="0">
              <a:latin typeface="+mn-lt"/>
            </a:rPr>
            <a:t>Бақлажон - 4 сотих ер майдонига</a:t>
          </a:r>
          <a:br>
            <a:rPr lang="uz-Cyrl-UZ" sz="1150" dirty="0">
              <a:latin typeface="+mn-lt"/>
            </a:rPr>
          </a:br>
          <a:r>
            <a:rPr lang="uz-Cyrl-UZ" sz="1150" dirty="0">
              <a:latin typeface="+mn-lt"/>
            </a:rPr>
            <a:t>1 200 дона кўчат;</a:t>
          </a:r>
          <a:endParaRPr lang="ru-RU" sz="1150" dirty="0">
            <a:latin typeface="+mn-lt"/>
          </a:endParaRPr>
        </a:p>
      </dgm:t>
    </dgm:pt>
    <dgm:pt modelId="{FCCF138E-4663-4A9F-84A0-CC71DAC6B7B4}" type="parTrans" cxnId="{E0D13F39-7D22-4D9F-B511-00D83862924E}">
      <dgm:prSet/>
      <dgm:spPr/>
      <dgm:t>
        <a:bodyPr/>
        <a:lstStyle/>
        <a:p>
          <a:pPr>
            <a:lnSpc>
              <a:spcPct val="80000"/>
            </a:lnSpc>
          </a:pPr>
          <a:endParaRPr lang="ru-RU" sz="1150">
            <a:latin typeface="+mn-lt"/>
          </a:endParaRPr>
        </a:p>
      </dgm:t>
    </dgm:pt>
    <dgm:pt modelId="{291A4678-6D0B-47B6-A6BD-8AD08FF5D9B6}" type="sibTrans" cxnId="{E0D13F39-7D22-4D9F-B511-00D83862924E}">
      <dgm:prSet/>
      <dgm:spPr/>
      <dgm:t>
        <a:bodyPr/>
        <a:lstStyle/>
        <a:p>
          <a:pPr>
            <a:lnSpc>
              <a:spcPct val="80000"/>
            </a:lnSpc>
          </a:pPr>
          <a:endParaRPr lang="ru-RU" sz="1150">
            <a:latin typeface="+mn-lt"/>
          </a:endParaRPr>
        </a:p>
      </dgm:t>
    </dgm:pt>
    <dgm:pt modelId="{48BFBEC7-4222-47E7-82DA-07ED7660CF93}">
      <dgm:prSet phldrT="[Текст]" custT="1"/>
      <dgm:spPr/>
      <dgm:t>
        <a:bodyPr/>
        <a:lstStyle/>
        <a:p>
          <a:pPr>
            <a:lnSpc>
              <a:spcPct val="80000"/>
            </a:lnSpc>
          </a:pPr>
          <a:r>
            <a:rPr lang="uz-Cyrl-UZ" sz="1150" dirty="0">
              <a:latin typeface="+mn-lt"/>
            </a:rPr>
            <a:t>Булғор қалампири - 1 сотих ер</a:t>
          </a:r>
          <a:br>
            <a:rPr lang="uz-Cyrl-UZ" sz="1150" dirty="0">
              <a:latin typeface="+mn-lt"/>
            </a:rPr>
          </a:br>
          <a:r>
            <a:rPr lang="uz-Cyrl-UZ" sz="1150" dirty="0">
              <a:latin typeface="+mn-lt"/>
            </a:rPr>
            <a:t> майдонига 450 дона кўчат.</a:t>
          </a:r>
          <a:endParaRPr lang="ru-RU" sz="1150" dirty="0">
            <a:latin typeface="+mn-lt"/>
          </a:endParaRPr>
        </a:p>
      </dgm:t>
    </dgm:pt>
    <dgm:pt modelId="{EE5B3ED4-5051-47A6-A722-FD8577FFBFCE}" type="parTrans" cxnId="{77EF8E86-A8A3-494D-B0E5-A495BCCD366A}">
      <dgm:prSet/>
      <dgm:spPr/>
      <dgm:t>
        <a:bodyPr/>
        <a:lstStyle/>
        <a:p>
          <a:pPr>
            <a:lnSpc>
              <a:spcPct val="80000"/>
            </a:lnSpc>
          </a:pPr>
          <a:endParaRPr lang="ru-RU" sz="1150">
            <a:latin typeface="+mn-lt"/>
          </a:endParaRPr>
        </a:p>
      </dgm:t>
    </dgm:pt>
    <dgm:pt modelId="{75996132-3FCC-45B6-ABED-FA18E22A5C69}" type="sibTrans" cxnId="{77EF8E86-A8A3-494D-B0E5-A495BCCD366A}">
      <dgm:prSet/>
      <dgm:spPr/>
      <dgm:t>
        <a:bodyPr/>
        <a:lstStyle/>
        <a:p>
          <a:pPr>
            <a:lnSpc>
              <a:spcPct val="80000"/>
            </a:lnSpc>
          </a:pPr>
          <a:endParaRPr lang="ru-RU" sz="1150">
            <a:latin typeface="+mn-lt"/>
          </a:endParaRPr>
        </a:p>
      </dgm:t>
    </dgm:pt>
    <dgm:pt modelId="{F3DA6994-8697-4818-8274-3758785D163E}">
      <dgm:prSet phldrT="[Текст]" custT="1"/>
      <dgm:spPr/>
      <dgm:t>
        <a:bodyPr anchor="ctr"/>
        <a:lstStyle/>
        <a:p>
          <a:pPr>
            <a:lnSpc>
              <a:spcPct val="80000"/>
            </a:lnSpc>
          </a:pPr>
          <a:r>
            <a:rPr lang="uz-Cyrl-UZ" sz="1150" dirty="0">
              <a:latin typeface="+mn-lt"/>
            </a:rPr>
            <a:t>Қовун (плёнка остида) - 15 сотих ер майдонига</a:t>
          </a:r>
          <a:br>
            <a:rPr lang="uz-Cyrl-UZ" sz="1150" dirty="0">
              <a:latin typeface="+mn-lt"/>
            </a:rPr>
          </a:br>
          <a:r>
            <a:rPr lang="uz-Cyrl-UZ" sz="1150" dirty="0">
              <a:latin typeface="+mn-lt"/>
            </a:rPr>
            <a:t>ўртача 1,5 кг уруғлик</a:t>
          </a:r>
          <a:endParaRPr lang="ru-RU" sz="1150" dirty="0">
            <a:latin typeface="+mn-lt"/>
          </a:endParaRPr>
        </a:p>
      </dgm:t>
    </dgm:pt>
    <dgm:pt modelId="{C31C904A-4E16-4ADF-A4DB-7ADF852FBA45}" type="parTrans" cxnId="{A901C3B2-72DD-4C16-B122-5FE12CCAED3B}">
      <dgm:prSet/>
      <dgm:spPr/>
      <dgm:t>
        <a:bodyPr/>
        <a:lstStyle/>
        <a:p>
          <a:pPr>
            <a:lnSpc>
              <a:spcPct val="80000"/>
            </a:lnSpc>
          </a:pPr>
          <a:endParaRPr lang="ru-RU" sz="1150">
            <a:latin typeface="+mn-lt"/>
          </a:endParaRPr>
        </a:p>
      </dgm:t>
    </dgm:pt>
    <dgm:pt modelId="{F4E55F82-BCD2-47A4-8015-2F92D2B0DF39}" type="sibTrans" cxnId="{A901C3B2-72DD-4C16-B122-5FE12CCAED3B}">
      <dgm:prSet/>
      <dgm:spPr/>
      <dgm:t>
        <a:bodyPr/>
        <a:lstStyle/>
        <a:p>
          <a:pPr>
            <a:lnSpc>
              <a:spcPct val="80000"/>
            </a:lnSpc>
          </a:pPr>
          <a:endParaRPr lang="ru-RU" sz="1150">
            <a:latin typeface="+mn-lt"/>
          </a:endParaRPr>
        </a:p>
      </dgm:t>
    </dgm:pt>
    <dgm:pt modelId="{CE4E5C49-DAB6-4DFB-90B8-D71FEF8A729A}">
      <dgm:prSet phldrT="[Текст]" custT="1"/>
      <dgm:spPr/>
      <dgm:t>
        <a:bodyPr anchor="ctr"/>
        <a:lstStyle/>
        <a:p>
          <a:pPr>
            <a:lnSpc>
              <a:spcPct val="80000"/>
            </a:lnSpc>
          </a:pPr>
          <a:r>
            <a:rPr lang="uz-Cyrl-UZ" sz="1150" dirty="0">
              <a:latin typeface="+mn-lt"/>
            </a:rPr>
            <a:t>бошқа харажатлар 8,6 млн сўм.</a:t>
          </a:r>
          <a:endParaRPr lang="ru-RU" sz="1150" dirty="0">
            <a:latin typeface="+mn-lt"/>
          </a:endParaRPr>
        </a:p>
      </dgm:t>
    </dgm:pt>
    <dgm:pt modelId="{042670A5-93D9-43E9-A7AE-26CAE8C2AA2E}" type="parTrans" cxnId="{63E099FA-A7D2-4B4D-9E1E-C78D35852C2A}">
      <dgm:prSet/>
      <dgm:spPr/>
      <dgm:t>
        <a:bodyPr/>
        <a:lstStyle/>
        <a:p>
          <a:pPr>
            <a:lnSpc>
              <a:spcPct val="80000"/>
            </a:lnSpc>
          </a:pPr>
          <a:endParaRPr lang="ru-RU" sz="1150">
            <a:latin typeface="+mn-lt"/>
          </a:endParaRPr>
        </a:p>
      </dgm:t>
    </dgm:pt>
    <dgm:pt modelId="{A67436A2-3CE3-4CCC-9B80-02D95A0FAA2E}" type="sibTrans" cxnId="{63E099FA-A7D2-4B4D-9E1E-C78D35852C2A}">
      <dgm:prSet/>
      <dgm:spPr/>
      <dgm:t>
        <a:bodyPr/>
        <a:lstStyle/>
        <a:p>
          <a:pPr>
            <a:lnSpc>
              <a:spcPct val="80000"/>
            </a:lnSpc>
          </a:pPr>
          <a:endParaRPr lang="ru-RU" sz="1150">
            <a:latin typeface="+mn-lt"/>
          </a:endParaRPr>
        </a:p>
      </dgm:t>
    </dgm:pt>
    <dgm:pt modelId="{8B197609-C040-4AC0-85CE-00B32F265B71}" type="pres">
      <dgm:prSet presAssocID="{049A2CD2-FDA6-45CC-B729-86626E6A6F5E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ru-RU"/>
        </a:p>
      </dgm:t>
    </dgm:pt>
    <dgm:pt modelId="{3A2E780B-F0EC-4B55-8964-23FADC9D28D0}" type="pres">
      <dgm:prSet presAssocID="{049A2CD2-FDA6-45CC-B729-86626E6A6F5E}" presName="Name1" presStyleCnt="0"/>
      <dgm:spPr/>
    </dgm:pt>
    <dgm:pt modelId="{7396869B-7ECD-4677-9BB5-73785AC7CE17}" type="pres">
      <dgm:prSet presAssocID="{049A2CD2-FDA6-45CC-B729-86626E6A6F5E}" presName="cycle" presStyleCnt="0"/>
      <dgm:spPr/>
    </dgm:pt>
    <dgm:pt modelId="{915CF638-87B4-4EE0-BDB7-DF5798B0C5ED}" type="pres">
      <dgm:prSet presAssocID="{049A2CD2-FDA6-45CC-B729-86626E6A6F5E}" presName="srcNode" presStyleLbl="node1" presStyleIdx="0" presStyleCnt="4"/>
      <dgm:spPr/>
    </dgm:pt>
    <dgm:pt modelId="{0A4786D3-6C1F-491F-9BDA-6487CDAE6A18}" type="pres">
      <dgm:prSet presAssocID="{049A2CD2-FDA6-45CC-B729-86626E6A6F5E}" presName="conn" presStyleLbl="parChTrans1D2" presStyleIdx="0" presStyleCnt="1"/>
      <dgm:spPr/>
      <dgm:t>
        <a:bodyPr/>
        <a:lstStyle/>
        <a:p>
          <a:endParaRPr lang="ru-RU"/>
        </a:p>
      </dgm:t>
    </dgm:pt>
    <dgm:pt modelId="{41D68BD5-CD9A-417C-B337-10FD8E81FD94}" type="pres">
      <dgm:prSet presAssocID="{049A2CD2-FDA6-45CC-B729-86626E6A6F5E}" presName="extraNode" presStyleLbl="node1" presStyleIdx="0" presStyleCnt="4"/>
      <dgm:spPr/>
    </dgm:pt>
    <dgm:pt modelId="{8AFFCA1E-C054-4702-81F5-A14E505B7DD1}" type="pres">
      <dgm:prSet presAssocID="{049A2CD2-FDA6-45CC-B729-86626E6A6F5E}" presName="dstNode" presStyleLbl="node1" presStyleIdx="0" presStyleCnt="4"/>
      <dgm:spPr/>
    </dgm:pt>
    <dgm:pt modelId="{2F6C2B69-449D-4A5B-8ABC-598D5FFB5328}" type="pres">
      <dgm:prSet presAssocID="{20E1E291-F1A7-4E21-8DBD-99E95A5C737F}" presName="text_1" presStyleLbl="node1" presStyleIdx="0" presStyleCnt="4" custScaleY="14166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20EFFEB-3409-4338-8F90-E9181258F5DE}" type="pres">
      <dgm:prSet presAssocID="{20E1E291-F1A7-4E21-8DBD-99E95A5C737F}" presName="accent_1" presStyleCnt="0"/>
      <dgm:spPr/>
    </dgm:pt>
    <dgm:pt modelId="{668EEA3A-8F78-4402-9A92-515697ED4E4A}" type="pres">
      <dgm:prSet presAssocID="{20E1E291-F1A7-4E21-8DBD-99E95A5C737F}" presName="accentRepeatNode" presStyleLbl="solidFgAcc1" presStyleIdx="0" presStyleCnt="4" custScaleX="98655" custScaleY="98655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3B964F8B-0546-4112-BFA5-86C344F30022}" type="pres">
      <dgm:prSet presAssocID="{E4BB61DE-FDCB-4B2E-961C-DC21A31B7F11}" presName="text_2" presStyleLbl="node1" presStyleIdx="1" presStyleCnt="4" custScaleY="14888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F6D25FE-C048-4245-8E91-56AC188FFB86}" type="pres">
      <dgm:prSet presAssocID="{E4BB61DE-FDCB-4B2E-961C-DC21A31B7F11}" presName="accent_2" presStyleCnt="0"/>
      <dgm:spPr/>
    </dgm:pt>
    <dgm:pt modelId="{7C348DB0-ED54-491A-90A6-F549F836E57A}" type="pres">
      <dgm:prSet presAssocID="{E4BB61DE-FDCB-4B2E-961C-DC21A31B7F11}" presName="accentRepeatNode" presStyleLbl="solidFgAcc1" presStyleIdx="1" presStyleCnt="4" custScaleX="98655" custScaleY="98655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</dgm:pt>
    <dgm:pt modelId="{9DFA0D45-71C9-4744-9380-E0678938DE59}" type="pres">
      <dgm:prSet presAssocID="{94257F0C-2AFB-46B9-987D-B7218C5024BE}" presName="text_3" presStyleLbl="node1" presStyleIdx="2" presStyleCnt="4" custScaleY="14166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EFB9804-FF5D-451C-ADA4-DB12BC6B9225}" type="pres">
      <dgm:prSet presAssocID="{94257F0C-2AFB-46B9-987D-B7218C5024BE}" presName="accent_3" presStyleCnt="0"/>
      <dgm:spPr/>
    </dgm:pt>
    <dgm:pt modelId="{CFFF468F-A992-4593-BEE8-00504A40A9BA}" type="pres">
      <dgm:prSet presAssocID="{94257F0C-2AFB-46B9-987D-B7218C5024BE}" presName="accentRepeatNode" presStyleLbl="solidFgAcc1" presStyleIdx="2" presStyleCnt="4" custAng="0" custScaleX="98655" custScaleY="98655" custLinFactNeighborX="2376" custLinFactNeighborY="-617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</dgm:pt>
    <dgm:pt modelId="{A06A1928-FAA9-4702-B63E-69A5264B55AA}" type="pres">
      <dgm:prSet presAssocID="{834B024B-8DF4-4B3F-836D-9B5FBEA6A813}" presName="text_4" presStyleLbl="node1" presStyleIdx="3" presStyleCnt="4" custScaleY="14166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FFC7AE5-92FA-48FC-893A-67E4EBD54D15}" type="pres">
      <dgm:prSet presAssocID="{834B024B-8DF4-4B3F-836D-9B5FBEA6A813}" presName="accent_4" presStyleCnt="0"/>
      <dgm:spPr/>
    </dgm:pt>
    <dgm:pt modelId="{C3EC8FC5-A753-465C-B737-2A56A908316A}" type="pres">
      <dgm:prSet presAssocID="{834B024B-8DF4-4B3F-836D-9B5FBEA6A813}" presName="accentRepeatNode" presStyleLbl="solidFgAcc1" presStyleIdx="3" presStyleCnt="4" custScaleX="98655" custScaleY="98655"/>
      <dgm:spPr>
        <a:blipFill rotWithShape="0">
          <a:blip xmlns:r="http://schemas.openxmlformats.org/officeDocument/2006/relationships" r:embed="rId4"/>
          <a:stretch>
            <a:fillRect/>
          </a:stretch>
        </a:blipFill>
      </dgm:spPr>
    </dgm:pt>
  </dgm:ptLst>
  <dgm:cxnLst>
    <dgm:cxn modelId="{F8D6D9D1-D60E-4102-8D6E-EDFFE69083E4}" type="presOf" srcId="{0591F5D5-0F27-4456-8528-4DB410C71970}" destId="{3B964F8B-0546-4112-BFA5-86C344F30022}" srcOrd="0" destOrd="1" presId="urn:microsoft.com/office/officeart/2008/layout/VerticalCurvedList"/>
    <dgm:cxn modelId="{8AC4CE17-1FCC-4CCB-B852-E161B7D31064}" type="presOf" srcId="{E59723EE-6F8C-4AC3-9923-9A9E11A9F061}" destId="{A06A1928-FAA9-4702-B63E-69A5264B55AA}" srcOrd="0" destOrd="3" presId="urn:microsoft.com/office/officeart/2008/layout/VerticalCurvedList"/>
    <dgm:cxn modelId="{74D1889C-C8BC-41CA-8B26-8FB4DC5E796E}" type="presOf" srcId="{B8AC31C3-AC25-4EA9-AB97-625622F2A5AB}" destId="{A06A1928-FAA9-4702-B63E-69A5264B55AA}" srcOrd="0" destOrd="2" presId="urn:microsoft.com/office/officeart/2008/layout/VerticalCurvedList"/>
    <dgm:cxn modelId="{77EF8E86-A8A3-494D-B0E5-A495BCCD366A}" srcId="{E4BB61DE-FDCB-4B2E-961C-DC21A31B7F11}" destId="{48BFBEC7-4222-47E7-82DA-07ED7660CF93}" srcOrd="2" destOrd="0" parTransId="{EE5B3ED4-5051-47A6-A722-FD8577FFBFCE}" sibTransId="{75996132-3FCC-45B6-ABED-FA18E22A5C69}"/>
    <dgm:cxn modelId="{1D251512-4916-4611-85D6-652BD709D2B4}" srcId="{94257F0C-2AFB-46B9-987D-B7218C5024BE}" destId="{48523C88-8D6D-46D0-9EB1-6858D0C31CF8}" srcOrd="0" destOrd="0" parTransId="{E769EDA6-0197-4BDE-9D44-32B40176F6B8}" sibTransId="{EEF73D09-E6A4-44CD-A800-985BAD0B9B61}"/>
    <dgm:cxn modelId="{C72910A5-6783-44C7-B86B-701B26ED01FF}" srcId="{049A2CD2-FDA6-45CC-B729-86626E6A6F5E}" destId="{834B024B-8DF4-4B3F-836D-9B5FBEA6A813}" srcOrd="3" destOrd="0" parTransId="{0AE4FFD6-DA23-428A-8470-7DDF4C12F321}" sibTransId="{95EEB0AF-4746-4645-9D63-63AB17464E70}"/>
    <dgm:cxn modelId="{78244780-F707-4D01-B118-B4EB89D4B9A3}" srcId="{E4BB61DE-FDCB-4B2E-961C-DC21A31B7F11}" destId="{0591F5D5-0F27-4456-8528-4DB410C71970}" srcOrd="0" destOrd="0" parTransId="{D7AEDC5A-FFF5-47D9-A50E-774CD51BB1C9}" sibTransId="{4ED75AE7-1109-4571-9633-050C9CAEF47B}"/>
    <dgm:cxn modelId="{37376D96-6A18-4EB6-A96B-8C62527C5BCE}" type="presOf" srcId="{20E1E291-F1A7-4E21-8DBD-99E95A5C737F}" destId="{2F6C2B69-449D-4A5B-8ABC-598D5FFB5328}" srcOrd="0" destOrd="0" presId="urn:microsoft.com/office/officeart/2008/layout/VerticalCurvedList"/>
    <dgm:cxn modelId="{45810EDC-63C7-4410-B1F3-109C59BE28B1}" type="presOf" srcId="{CE4E5C49-DAB6-4DFB-90B8-D71FEF8A729A}" destId="{9DFA0D45-71C9-4744-9380-E0678938DE59}" srcOrd="0" destOrd="2" presId="urn:microsoft.com/office/officeart/2008/layout/VerticalCurvedList"/>
    <dgm:cxn modelId="{F6DC451A-C5BB-4576-8C9C-F283DED09238}" type="presOf" srcId="{834B024B-8DF4-4B3F-836D-9B5FBEA6A813}" destId="{A06A1928-FAA9-4702-B63E-69A5264B55AA}" srcOrd="0" destOrd="0" presId="urn:microsoft.com/office/officeart/2008/layout/VerticalCurvedList"/>
    <dgm:cxn modelId="{89E08B84-8C9E-4654-BBCB-08E824B8EFCA}" srcId="{049A2CD2-FDA6-45CC-B729-86626E6A6F5E}" destId="{94257F0C-2AFB-46B9-987D-B7218C5024BE}" srcOrd="2" destOrd="0" parTransId="{609CDE31-54DD-40B8-94EC-F2653B776F3E}" sibTransId="{F7C0C4E0-BA13-427E-BE65-5DDB83137B8C}"/>
    <dgm:cxn modelId="{6530FBCE-8E3F-4C55-AB25-2E5C72611301}" srcId="{049A2CD2-FDA6-45CC-B729-86626E6A6F5E}" destId="{E4BB61DE-FDCB-4B2E-961C-DC21A31B7F11}" srcOrd="1" destOrd="0" parTransId="{FE8BC973-3DDC-4A7E-B5E9-97E694A108C5}" sibTransId="{2E97E50D-A75B-4A0E-9011-0159CCFF67BD}"/>
    <dgm:cxn modelId="{7EBB769A-4D6E-4D98-9645-589F13BEB667}" srcId="{834B024B-8DF4-4B3F-836D-9B5FBEA6A813}" destId="{E59723EE-6F8C-4AC3-9923-9A9E11A9F061}" srcOrd="2" destOrd="0" parTransId="{3621B373-7DDB-45B9-A8F6-D2D070AD2ACD}" sibTransId="{4F81C0CF-F415-4D41-AFFC-E50217747719}"/>
    <dgm:cxn modelId="{63E099FA-A7D2-4B4D-9E1E-C78D35852C2A}" srcId="{94257F0C-2AFB-46B9-987D-B7218C5024BE}" destId="{CE4E5C49-DAB6-4DFB-90B8-D71FEF8A729A}" srcOrd="1" destOrd="0" parTransId="{042670A5-93D9-43E9-A7AE-26CAE8C2AA2E}" sibTransId="{A67436A2-3CE3-4CCC-9B80-02D95A0FAA2E}"/>
    <dgm:cxn modelId="{58489C98-581E-4FEE-A2CA-F5E360A45DDA}" type="presOf" srcId="{E5831DB0-5B22-42BA-B333-4FDCDEB0CB6C}" destId="{A06A1928-FAA9-4702-B63E-69A5264B55AA}" srcOrd="0" destOrd="1" presId="urn:microsoft.com/office/officeart/2008/layout/VerticalCurvedList"/>
    <dgm:cxn modelId="{35B7E4F5-4574-4330-BA8A-4F7359CDB66C}" type="presOf" srcId="{FDE2E702-114E-4CE2-AED1-6BBD3DD6371E}" destId="{A06A1928-FAA9-4702-B63E-69A5264B55AA}" srcOrd="0" destOrd="4" presId="urn:microsoft.com/office/officeart/2008/layout/VerticalCurvedList"/>
    <dgm:cxn modelId="{90577A1C-4963-429C-BA68-528B12277F29}" type="presOf" srcId="{94257F0C-2AFB-46B9-987D-B7218C5024BE}" destId="{9DFA0D45-71C9-4744-9380-E0678938DE59}" srcOrd="0" destOrd="0" presId="urn:microsoft.com/office/officeart/2008/layout/VerticalCurvedList"/>
    <dgm:cxn modelId="{9333BA32-EBF2-4BCA-8040-17949308FA2F}" srcId="{049A2CD2-FDA6-45CC-B729-86626E6A6F5E}" destId="{20E1E291-F1A7-4E21-8DBD-99E95A5C737F}" srcOrd="0" destOrd="0" parTransId="{94D16F67-C5E6-4437-9B0D-F749C470320A}" sibTransId="{6A17879A-C0F0-4691-A62D-60FFE44A1508}"/>
    <dgm:cxn modelId="{4A3F75BD-2D3E-46DA-87BA-DF881095209A}" type="presOf" srcId="{593DECB9-2D9C-4BD9-B0D8-6A8389B24BE7}" destId="{3B964F8B-0546-4112-BFA5-86C344F30022}" srcOrd="0" destOrd="2" presId="urn:microsoft.com/office/officeart/2008/layout/VerticalCurvedList"/>
    <dgm:cxn modelId="{034AF6DA-57D5-49E3-BC59-07DA3BF005E5}" srcId="{834B024B-8DF4-4B3F-836D-9B5FBEA6A813}" destId="{E5831DB0-5B22-42BA-B333-4FDCDEB0CB6C}" srcOrd="0" destOrd="0" parTransId="{18A2F857-A704-44C6-A7E9-971986515011}" sibTransId="{31C1D0DC-B27B-4528-ACF7-44E2F80B6F12}"/>
    <dgm:cxn modelId="{A901C3B2-72DD-4C16-B122-5FE12CCAED3B}" srcId="{20E1E291-F1A7-4E21-8DBD-99E95A5C737F}" destId="{F3DA6994-8697-4818-8274-3758785D163E}" srcOrd="0" destOrd="0" parTransId="{C31C904A-4E16-4ADF-A4DB-7ADF852FBA45}" sibTransId="{F4E55F82-BCD2-47A4-8015-2F92D2B0DF39}"/>
    <dgm:cxn modelId="{62EBC947-A0F4-468F-91A8-95F90B0A5328}" type="presOf" srcId="{F4E55F82-BCD2-47A4-8015-2F92D2B0DF39}" destId="{0A4786D3-6C1F-491F-9BDA-6487CDAE6A18}" srcOrd="0" destOrd="0" presId="urn:microsoft.com/office/officeart/2008/layout/VerticalCurvedList"/>
    <dgm:cxn modelId="{133B2FA2-D497-4B79-8473-B3136D176FEB}" type="presOf" srcId="{48BFBEC7-4222-47E7-82DA-07ED7660CF93}" destId="{3B964F8B-0546-4112-BFA5-86C344F30022}" srcOrd="0" destOrd="3" presId="urn:microsoft.com/office/officeart/2008/layout/VerticalCurvedList"/>
    <dgm:cxn modelId="{E0D13F39-7D22-4D9F-B511-00D83862924E}" srcId="{E4BB61DE-FDCB-4B2E-961C-DC21A31B7F11}" destId="{593DECB9-2D9C-4BD9-B0D8-6A8389B24BE7}" srcOrd="1" destOrd="0" parTransId="{FCCF138E-4663-4A9F-84A0-CC71DAC6B7B4}" sibTransId="{291A4678-6D0B-47B6-A6BD-8AD08FF5D9B6}"/>
    <dgm:cxn modelId="{41A7C799-81F1-47F6-B92B-C52ED6BCB40D}" srcId="{834B024B-8DF4-4B3F-836D-9B5FBEA6A813}" destId="{FDE2E702-114E-4CE2-AED1-6BBD3DD6371E}" srcOrd="3" destOrd="0" parTransId="{E9BCA02C-67B3-4555-8579-36E39390BED2}" sibTransId="{8A8FDE99-3A62-46DF-A9AC-49820EB6A2D9}"/>
    <dgm:cxn modelId="{659749C8-1427-40DA-B466-B483349F1528}" type="presOf" srcId="{48523C88-8D6D-46D0-9EB1-6858D0C31CF8}" destId="{9DFA0D45-71C9-4744-9380-E0678938DE59}" srcOrd="0" destOrd="1" presId="urn:microsoft.com/office/officeart/2008/layout/VerticalCurvedList"/>
    <dgm:cxn modelId="{AE3EA12F-A1FB-4470-B505-B78013AD879B}" srcId="{834B024B-8DF4-4B3F-836D-9B5FBEA6A813}" destId="{B8AC31C3-AC25-4EA9-AB97-625622F2A5AB}" srcOrd="1" destOrd="0" parTransId="{966ED29E-2A5D-49FF-9A9B-00AFA9D1FB04}" sibTransId="{E6CA6962-0DD6-45D1-9B66-365E7E3B7F0B}"/>
    <dgm:cxn modelId="{BD4BA022-B02E-4698-AA66-043916FE3341}" type="presOf" srcId="{E4BB61DE-FDCB-4B2E-961C-DC21A31B7F11}" destId="{3B964F8B-0546-4112-BFA5-86C344F30022}" srcOrd="0" destOrd="0" presId="urn:microsoft.com/office/officeart/2008/layout/VerticalCurvedList"/>
    <dgm:cxn modelId="{AD60A0BE-609F-4AF0-92D3-AA7D25B9E391}" type="presOf" srcId="{049A2CD2-FDA6-45CC-B729-86626E6A6F5E}" destId="{8B197609-C040-4AC0-85CE-00B32F265B71}" srcOrd="0" destOrd="0" presId="urn:microsoft.com/office/officeart/2008/layout/VerticalCurvedList"/>
    <dgm:cxn modelId="{1661E556-6737-4528-9EC4-020817A5A596}" type="presOf" srcId="{F3DA6994-8697-4818-8274-3758785D163E}" destId="{2F6C2B69-449D-4A5B-8ABC-598D5FFB5328}" srcOrd="0" destOrd="1" presId="urn:microsoft.com/office/officeart/2008/layout/VerticalCurvedList"/>
    <dgm:cxn modelId="{56F269AD-F36D-4D6F-8369-48C2946BC62A}" type="presParOf" srcId="{8B197609-C040-4AC0-85CE-00B32F265B71}" destId="{3A2E780B-F0EC-4B55-8964-23FADC9D28D0}" srcOrd="0" destOrd="0" presId="urn:microsoft.com/office/officeart/2008/layout/VerticalCurvedList"/>
    <dgm:cxn modelId="{DECEED59-BEDB-4629-8522-2FAA2436EC80}" type="presParOf" srcId="{3A2E780B-F0EC-4B55-8964-23FADC9D28D0}" destId="{7396869B-7ECD-4677-9BB5-73785AC7CE17}" srcOrd="0" destOrd="0" presId="urn:microsoft.com/office/officeart/2008/layout/VerticalCurvedList"/>
    <dgm:cxn modelId="{FDE6B8AD-8EAF-40FB-BA82-C6F642EB4024}" type="presParOf" srcId="{7396869B-7ECD-4677-9BB5-73785AC7CE17}" destId="{915CF638-87B4-4EE0-BDB7-DF5798B0C5ED}" srcOrd="0" destOrd="0" presId="urn:microsoft.com/office/officeart/2008/layout/VerticalCurvedList"/>
    <dgm:cxn modelId="{39E07182-70CC-432A-A20E-DCC6AC56527A}" type="presParOf" srcId="{7396869B-7ECD-4677-9BB5-73785AC7CE17}" destId="{0A4786D3-6C1F-491F-9BDA-6487CDAE6A18}" srcOrd="1" destOrd="0" presId="urn:microsoft.com/office/officeart/2008/layout/VerticalCurvedList"/>
    <dgm:cxn modelId="{D133128F-095C-43E1-AC33-E673B9883135}" type="presParOf" srcId="{7396869B-7ECD-4677-9BB5-73785AC7CE17}" destId="{41D68BD5-CD9A-417C-B337-10FD8E81FD94}" srcOrd="2" destOrd="0" presId="urn:microsoft.com/office/officeart/2008/layout/VerticalCurvedList"/>
    <dgm:cxn modelId="{B3F7E7FD-0C98-49C2-8ABD-1C5AD386CA15}" type="presParOf" srcId="{7396869B-7ECD-4677-9BB5-73785AC7CE17}" destId="{8AFFCA1E-C054-4702-81F5-A14E505B7DD1}" srcOrd="3" destOrd="0" presId="urn:microsoft.com/office/officeart/2008/layout/VerticalCurvedList"/>
    <dgm:cxn modelId="{A05CE92F-4EF8-4658-BF25-2DF65A24E443}" type="presParOf" srcId="{3A2E780B-F0EC-4B55-8964-23FADC9D28D0}" destId="{2F6C2B69-449D-4A5B-8ABC-598D5FFB5328}" srcOrd="1" destOrd="0" presId="urn:microsoft.com/office/officeart/2008/layout/VerticalCurvedList"/>
    <dgm:cxn modelId="{E61A0D40-C52A-43FA-B30D-5812B33A0D8D}" type="presParOf" srcId="{3A2E780B-F0EC-4B55-8964-23FADC9D28D0}" destId="{020EFFEB-3409-4338-8F90-E9181258F5DE}" srcOrd="2" destOrd="0" presId="urn:microsoft.com/office/officeart/2008/layout/VerticalCurvedList"/>
    <dgm:cxn modelId="{5B3D55A2-2683-49E9-8559-D840090178A6}" type="presParOf" srcId="{020EFFEB-3409-4338-8F90-E9181258F5DE}" destId="{668EEA3A-8F78-4402-9A92-515697ED4E4A}" srcOrd="0" destOrd="0" presId="urn:microsoft.com/office/officeart/2008/layout/VerticalCurvedList"/>
    <dgm:cxn modelId="{2CF4C7EF-2080-4D3C-8C7D-F6E53F69E6B0}" type="presParOf" srcId="{3A2E780B-F0EC-4B55-8964-23FADC9D28D0}" destId="{3B964F8B-0546-4112-BFA5-86C344F30022}" srcOrd="3" destOrd="0" presId="urn:microsoft.com/office/officeart/2008/layout/VerticalCurvedList"/>
    <dgm:cxn modelId="{9136F090-ABCE-435C-AD70-EA4903822BAB}" type="presParOf" srcId="{3A2E780B-F0EC-4B55-8964-23FADC9D28D0}" destId="{5F6D25FE-C048-4245-8E91-56AC188FFB86}" srcOrd="4" destOrd="0" presId="urn:microsoft.com/office/officeart/2008/layout/VerticalCurvedList"/>
    <dgm:cxn modelId="{442B5D4F-59CF-404A-AD25-139AA134A564}" type="presParOf" srcId="{5F6D25FE-C048-4245-8E91-56AC188FFB86}" destId="{7C348DB0-ED54-491A-90A6-F549F836E57A}" srcOrd="0" destOrd="0" presId="urn:microsoft.com/office/officeart/2008/layout/VerticalCurvedList"/>
    <dgm:cxn modelId="{10FBA357-C814-4FE2-B72A-A443871E00BE}" type="presParOf" srcId="{3A2E780B-F0EC-4B55-8964-23FADC9D28D0}" destId="{9DFA0D45-71C9-4744-9380-E0678938DE59}" srcOrd="5" destOrd="0" presId="urn:microsoft.com/office/officeart/2008/layout/VerticalCurvedList"/>
    <dgm:cxn modelId="{E0FF8A3E-2D0F-421D-A177-5514795CED44}" type="presParOf" srcId="{3A2E780B-F0EC-4B55-8964-23FADC9D28D0}" destId="{5EFB9804-FF5D-451C-ADA4-DB12BC6B9225}" srcOrd="6" destOrd="0" presId="urn:microsoft.com/office/officeart/2008/layout/VerticalCurvedList"/>
    <dgm:cxn modelId="{0D4C4B4F-3A5C-4B1E-8608-E48B1B79FBA1}" type="presParOf" srcId="{5EFB9804-FF5D-451C-ADA4-DB12BC6B9225}" destId="{CFFF468F-A992-4593-BEE8-00504A40A9BA}" srcOrd="0" destOrd="0" presId="urn:microsoft.com/office/officeart/2008/layout/VerticalCurvedList"/>
    <dgm:cxn modelId="{B72BD537-E922-4CBE-B500-A8D65877EB38}" type="presParOf" srcId="{3A2E780B-F0EC-4B55-8964-23FADC9D28D0}" destId="{A06A1928-FAA9-4702-B63E-69A5264B55AA}" srcOrd="7" destOrd="0" presId="urn:microsoft.com/office/officeart/2008/layout/VerticalCurvedList"/>
    <dgm:cxn modelId="{2B2B328F-B418-4E07-BA16-EDD431B03961}" type="presParOf" srcId="{3A2E780B-F0EC-4B55-8964-23FADC9D28D0}" destId="{DFFC7AE5-92FA-48FC-893A-67E4EBD54D15}" srcOrd="8" destOrd="0" presId="urn:microsoft.com/office/officeart/2008/layout/VerticalCurvedList"/>
    <dgm:cxn modelId="{F8F20BFA-02FC-45EC-A2BB-82500BB6F128}" type="presParOf" srcId="{DFFC7AE5-92FA-48FC-893A-67E4EBD54D15}" destId="{C3EC8FC5-A753-465C-B737-2A56A908316A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18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049A2CD2-FDA6-45CC-B729-86626E6A6F5E}" type="doc">
      <dgm:prSet loTypeId="urn:microsoft.com/office/officeart/2008/layout/VerticalCurvedList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94257F0C-2AFB-46B9-987D-B7218C5024BE}">
      <dgm:prSet phldrT="[Текст]" custT="1"/>
      <dgm:spPr/>
      <dgm:t>
        <a:bodyPr anchor="ctr"/>
        <a:lstStyle/>
        <a:p>
          <a:pPr>
            <a:lnSpc>
              <a:spcPct val="80000"/>
            </a:lnSpc>
          </a:pPr>
          <a:r>
            <a:rPr lang="uz-Cyrl-UZ" sz="1150" dirty="0">
              <a:latin typeface="+mn-lt"/>
            </a:rPr>
            <a:t>Жами харажатлар 13,2 млн сўм</a:t>
          </a:r>
          <a:endParaRPr lang="ru-RU" sz="1150" dirty="0">
            <a:latin typeface="+mn-lt"/>
          </a:endParaRPr>
        </a:p>
      </dgm:t>
    </dgm:pt>
    <dgm:pt modelId="{609CDE31-54DD-40B8-94EC-F2653B776F3E}" type="parTrans" cxnId="{89E08B84-8C9E-4654-BBCB-08E824B8EFCA}">
      <dgm:prSet/>
      <dgm:spPr/>
      <dgm:t>
        <a:bodyPr/>
        <a:lstStyle/>
        <a:p>
          <a:pPr>
            <a:lnSpc>
              <a:spcPct val="80000"/>
            </a:lnSpc>
          </a:pPr>
          <a:endParaRPr lang="ru-RU" sz="1150">
            <a:latin typeface="+mn-lt"/>
          </a:endParaRPr>
        </a:p>
      </dgm:t>
    </dgm:pt>
    <dgm:pt modelId="{F7C0C4E0-BA13-427E-BE65-5DDB83137B8C}" type="sibTrans" cxnId="{89E08B84-8C9E-4654-BBCB-08E824B8EFCA}">
      <dgm:prSet/>
      <dgm:spPr/>
      <dgm:t>
        <a:bodyPr/>
        <a:lstStyle/>
        <a:p>
          <a:pPr>
            <a:lnSpc>
              <a:spcPct val="80000"/>
            </a:lnSpc>
          </a:pPr>
          <a:endParaRPr lang="ru-RU" sz="1150">
            <a:latin typeface="+mn-lt"/>
          </a:endParaRPr>
        </a:p>
      </dgm:t>
    </dgm:pt>
    <dgm:pt modelId="{834B024B-8DF4-4B3F-836D-9B5FBEA6A813}">
      <dgm:prSet phldrT="[Текст]" custT="1"/>
      <dgm:spPr/>
      <dgm:t>
        <a:bodyPr/>
        <a:lstStyle/>
        <a:p>
          <a:pPr>
            <a:lnSpc>
              <a:spcPct val="80000"/>
            </a:lnSpc>
          </a:pPr>
          <a:r>
            <a:rPr lang="uz-Cyrl-UZ" sz="1150" dirty="0">
              <a:latin typeface="+mn-lt"/>
            </a:rPr>
            <a:t>Олинадиган ялпи ҳосил ва соф фойда</a:t>
          </a:r>
          <a:br>
            <a:rPr lang="uz-Cyrl-UZ" sz="1150" dirty="0">
              <a:latin typeface="+mn-lt"/>
            </a:rPr>
          </a:br>
          <a:r>
            <a:rPr lang="uz-Cyrl-UZ" sz="1150" dirty="0">
              <a:latin typeface="+mn-lt"/>
            </a:rPr>
            <a:t>32,0 млн сўмлик  8,4 тонна ҳосил</a:t>
          </a:r>
          <a:endParaRPr lang="ru-RU" sz="1150" dirty="0">
            <a:latin typeface="+mn-lt"/>
          </a:endParaRPr>
        </a:p>
      </dgm:t>
    </dgm:pt>
    <dgm:pt modelId="{0AE4FFD6-DA23-428A-8470-7DDF4C12F321}" type="parTrans" cxnId="{C72910A5-6783-44C7-B86B-701B26ED01FF}">
      <dgm:prSet/>
      <dgm:spPr/>
      <dgm:t>
        <a:bodyPr/>
        <a:lstStyle/>
        <a:p>
          <a:pPr>
            <a:lnSpc>
              <a:spcPct val="80000"/>
            </a:lnSpc>
          </a:pPr>
          <a:endParaRPr lang="ru-RU" sz="1150">
            <a:latin typeface="+mn-lt"/>
          </a:endParaRPr>
        </a:p>
      </dgm:t>
    </dgm:pt>
    <dgm:pt modelId="{95EEB0AF-4746-4645-9D63-63AB17464E70}" type="sibTrans" cxnId="{C72910A5-6783-44C7-B86B-701B26ED01FF}">
      <dgm:prSet/>
      <dgm:spPr/>
      <dgm:t>
        <a:bodyPr/>
        <a:lstStyle/>
        <a:p>
          <a:pPr>
            <a:lnSpc>
              <a:spcPct val="80000"/>
            </a:lnSpc>
          </a:pPr>
          <a:endParaRPr lang="ru-RU" sz="1150">
            <a:latin typeface="+mn-lt"/>
          </a:endParaRPr>
        </a:p>
      </dgm:t>
    </dgm:pt>
    <dgm:pt modelId="{E4BB61DE-FDCB-4B2E-961C-DC21A31B7F11}">
      <dgm:prSet phldrT="[Текст]" custT="1"/>
      <dgm:spPr/>
      <dgm:t>
        <a:bodyPr/>
        <a:lstStyle/>
        <a:p>
          <a:pPr>
            <a:lnSpc>
              <a:spcPct val="80000"/>
            </a:lnSpc>
          </a:pPr>
          <a:r>
            <a:rPr lang="en-US" sz="1150" dirty="0">
              <a:latin typeface="+mn-lt"/>
            </a:rPr>
            <a:t>II. </a:t>
          </a:r>
          <a:r>
            <a:rPr lang="uz-Cyrl-UZ" sz="1150" dirty="0">
              <a:latin typeface="+mn-lt"/>
            </a:rPr>
            <a:t>Ўртанги экин </a:t>
          </a:r>
          <a:br>
            <a:rPr lang="uz-Cyrl-UZ" sz="1150" dirty="0">
              <a:latin typeface="+mn-lt"/>
            </a:rPr>
          </a:br>
          <a:r>
            <a:rPr lang="uz-Cyrl-UZ" sz="1150" b="1" i="1" dirty="0">
              <a:latin typeface="+mn-lt"/>
              <a:cs typeface="Times New Roman" panose="02020603050405020304" pitchFamily="18" charset="0"/>
            </a:rPr>
            <a:t>(июль-август ойларида)</a:t>
          </a:r>
          <a:endParaRPr lang="ru-RU" sz="1150" dirty="0">
            <a:latin typeface="+mn-lt"/>
          </a:endParaRPr>
        </a:p>
      </dgm:t>
    </dgm:pt>
    <dgm:pt modelId="{FE8BC973-3DDC-4A7E-B5E9-97E694A108C5}" type="parTrans" cxnId="{6530FBCE-8E3F-4C55-AB25-2E5C72611301}">
      <dgm:prSet/>
      <dgm:spPr/>
      <dgm:t>
        <a:bodyPr/>
        <a:lstStyle/>
        <a:p>
          <a:pPr>
            <a:lnSpc>
              <a:spcPct val="80000"/>
            </a:lnSpc>
          </a:pPr>
          <a:endParaRPr lang="ru-RU" sz="1150">
            <a:latin typeface="+mn-lt"/>
          </a:endParaRPr>
        </a:p>
      </dgm:t>
    </dgm:pt>
    <dgm:pt modelId="{2E97E50D-A75B-4A0E-9011-0159CCFF67BD}" type="sibTrans" cxnId="{6530FBCE-8E3F-4C55-AB25-2E5C72611301}">
      <dgm:prSet/>
      <dgm:spPr/>
      <dgm:t>
        <a:bodyPr/>
        <a:lstStyle/>
        <a:p>
          <a:pPr>
            <a:lnSpc>
              <a:spcPct val="80000"/>
            </a:lnSpc>
          </a:pPr>
          <a:endParaRPr lang="ru-RU" sz="1150">
            <a:latin typeface="+mn-lt"/>
          </a:endParaRPr>
        </a:p>
      </dgm:t>
    </dgm:pt>
    <dgm:pt modelId="{48523C88-8D6D-46D0-9EB1-6858D0C31CF8}">
      <dgm:prSet phldrT="[Текст]" custT="1"/>
      <dgm:spPr/>
      <dgm:t>
        <a:bodyPr anchor="ctr"/>
        <a:lstStyle/>
        <a:p>
          <a:pPr>
            <a:lnSpc>
              <a:spcPct val="80000"/>
            </a:lnSpc>
          </a:pPr>
          <a:r>
            <a:rPr lang="uz-Cyrl-UZ" sz="1150" dirty="0">
              <a:latin typeface="+mn-lt"/>
            </a:rPr>
            <a:t>уруғлик - 2,0 млн сўм;</a:t>
          </a:r>
          <a:endParaRPr lang="ru-RU" sz="1150" dirty="0">
            <a:latin typeface="+mn-lt"/>
          </a:endParaRPr>
        </a:p>
      </dgm:t>
    </dgm:pt>
    <dgm:pt modelId="{E769EDA6-0197-4BDE-9D44-32B40176F6B8}" type="parTrans" cxnId="{1D251512-4916-4611-85D6-652BD709D2B4}">
      <dgm:prSet/>
      <dgm:spPr/>
      <dgm:t>
        <a:bodyPr/>
        <a:lstStyle/>
        <a:p>
          <a:pPr>
            <a:lnSpc>
              <a:spcPct val="80000"/>
            </a:lnSpc>
          </a:pPr>
          <a:endParaRPr lang="ru-RU" sz="1150">
            <a:latin typeface="+mn-lt"/>
          </a:endParaRPr>
        </a:p>
      </dgm:t>
    </dgm:pt>
    <dgm:pt modelId="{EEF73D09-E6A4-44CD-A800-985BAD0B9B61}" type="sibTrans" cxnId="{1D251512-4916-4611-85D6-652BD709D2B4}">
      <dgm:prSet/>
      <dgm:spPr/>
      <dgm:t>
        <a:bodyPr/>
        <a:lstStyle/>
        <a:p>
          <a:pPr>
            <a:lnSpc>
              <a:spcPct val="80000"/>
            </a:lnSpc>
          </a:pPr>
          <a:endParaRPr lang="ru-RU" sz="1150">
            <a:latin typeface="+mn-lt"/>
          </a:endParaRPr>
        </a:p>
      </dgm:t>
    </dgm:pt>
    <dgm:pt modelId="{E5831DB0-5B22-42BA-B333-4FDCDEB0CB6C}">
      <dgm:prSet phldrT="[Текст]" custT="1"/>
      <dgm:spPr/>
      <dgm:t>
        <a:bodyPr/>
        <a:lstStyle/>
        <a:p>
          <a:pPr>
            <a:lnSpc>
              <a:spcPct val="80000"/>
            </a:lnSpc>
          </a:pPr>
          <a:r>
            <a:rPr lang="uz-Cyrl-UZ" sz="1150" dirty="0">
              <a:latin typeface="+mn-lt"/>
            </a:rPr>
            <a:t>Картошка: 3,7 тонна (16,7 млн сўм);</a:t>
          </a:r>
          <a:endParaRPr lang="ru-RU" sz="1150" dirty="0">
            <a:latin typeface="+mn-lt"/>
          </a:endParaRPr>
        </a:p>
      </dgm:t>
    </dgm:pt>
    <dgm:pt modelId="{18A2F857-A704-44C6-A7E9-971986515011}" type="parTrans" cxnId="{034AF6DA-57D5-49E3-BC59-07DA3BF005E5}">
      <dgm:prSet/>
      <dgm:spPr/>
      <dgm:t>
        <a:bodyPr/>
        <a:lstStyle/>
        <a:p>
          <a:pPr>
            <a:lnSpc>
              <a:spcPct val="80000"/>
            </a:lnSpc>
          </a:pPr>
          <a:endParaRPr lang="ru-RU" sz="1150">
            <a:latin typeface="+mn-lt"/>
          </a:endParaRPr>
        </a:p>
      </dgm:t>
    </dgm:pt>
    <dgm:pt modelId="{31C1D0DC-B27B-4528-ACF7-44E2F80B6F12}" type="sibTrans" cxnId="{034AF6DA-57D5-49E3-BC59-07DA3BF005E5}">
      <dgm:prSet/>
      <dgm:spPr/>
      <dgm:t>
        <a:bodyPr/>
        <a:lstStyle/>
        <a:p>
          <a:pPr>
            <a:lnSpc>
              <a:spcPct val="80000"/>
            </a:lnSpc>
          </a:pPr>
          <a:endParaRPr lang="ru-RU" sz="1150">
            <a:latin typeface="+mn-lt"/>
          </a:endParaRPr>
        </a:p>
      </dgm:t>
    </dgm:pt>
    <dgm:pt modelId="{B8AC31C3-AC25-4EA9-AB97-625622F2A5AB}">
      <dgm:prSet phldrT="[Текст]" custT="1"/>
      <dgm:spPr/>
      <dgm:t>
        <a:bodyPr/>
        <a:lstStyle/>
        <a:p>
          <a:pPr>
            <a:lnSpc>
              <a:spcPct val="80000"/>
            </a:lnSpc>
          </a:pPr>
          <a:r>
            <a:rPr lang="uz-Cyrl-UZ" sz="1150" dirty="0">
              <a:latin typeface="+mn-lt"/>
            </a:rPr>
            <a:t>Сабзи: 3 тонна (9,3 млн сўм);</a:t>
          </a:r>
          <a:endParaRPr lang="ru-RU" sz="1150" dirty="0">
            <a:latin typeface="+mn-lt"/>
          </a:endParaRPr>
        </a:p>
      </dgm:t>
    </dgm:pt>
    <dgm:pt modelId="{966ED29E-2A5D-49FF-9A9B-00AFA9D1FB04}" type="parTrans" cxnId="{AE3EA12F-A1FB-4470-B505-B78013AD879B}">
      <dgm:prSet/>
      <dgm:spPr/>
      <dgm:t>
        <a:bodyPr/>
        <a:lstStyle/>
        <a:p>
          <a:pPr>
            <a:lnSpc>
              <a:spcPct val="80000"/>
            </a:lnSpc>
          </a:pPr>
          <a:endParaRPr lang="ru-RU" sz="1150">
            <a:latin typeface="+mn-lt"/>
          </a:endParaRPr>
        </a:p>
      </dgm:t>
    </dgm:pt>
    <dgm:pt modelId="{E6CA6962-0DD6-45D1-9B66-365E7E3B7F0B}" type="sibTrans" cxnId="{AE3EA12F-A1FB-4470-B505-B78013AD879B}">
      <dgm:prSet/>
      <dgm:spPr/>
      <dgm:t>
        <a:bodyPr/>
        <a:lstStyle/>
        <a:p>
          <a:pPr>
            <a:lnSpc>
              <a:spcPct val="80000"/>
            </a:lnSpc>
          </a:pPr>
          <a:endParaRPr lang="ru-RU" sz="1150">
            <a:latin typeface="+mn-lt"/>
          </a:endParaRPr>
        </a:p>
      </dgm:t>
    </dgm:pt>
    <dgm:pt modelId="{E59723EE-6F8C-4AC3-9923-9A9E11A9F061}">
      <dgm:prSet phldrT="[Текст]" custT="1"/>
      <dgm:spPr/>
      <dgm:t>
        <a:bodyPr/>
        <a:lstStyle/>
        <a:p>
          <a:pPr>
            <a:lnSpc>
              <a:spcPct val="80000"/>
            </a:lnSpc>
          </a:pPr>
          <a:r>
            <a:rPr lang="uz-Cyrl-UZ" sz="1150" dirty="0">
              <a:latin typeface="+mn-lt"/>
            </a:rPr>
            <a:t>Чеснок: 220 кг (2,3 млн сўм);</a:t>
          </a:r>
          <a:endParaRPr lang="ru-RU" sz="1150" dirty="0">
            <a:latin typeface="+mn-lt"/>
          </a:endParaRPr>
        </a:p>
      </dgm:t>
    </dgm:pt>
    <dgm:pt modelId="{3621B373-7DDB-45B9-A8F6-D2D070AD2ACD}" type="parTrans" cxnId="{7EBB769A-4D6E-4D98-9645-589F13BEB667}">
      <dgm:prSet/>
      <dgm:spPr/>
      <dgm:t>
        <a:bodyPr/>
        <a:lstStyle/>
        <a:p>
          <a:pPr>
            <a:lnSpc>
              <a:spcPct val="80000"/>
            </a:lnSpc>
          </a:pPr>
          <a:endParaRPr lang="ru-RU" sz="1150">
            <a:latin typeface="+mn-lt"/>
          </a:endParaRPr>
        </a:p>
      </dgm:t>
    </dgm:pt>
    <dgm:pt modelId="{4F81C0CF-F415-4D41-AFFC-E50217747719}" type="sibTrans" cxnId="{7EBB769A-4D6E-4D98-9645-589F13BEB667}">
      <dgm:prSet/>
      <dgm:spPr/>
      <dgm:t>
        <a:bodyPr/>
        <a:lstStyle/>
        <a:p>
          <a:pPr>
            <a:lnSpc>
              <a:spcPct val="80000"/>
            </a:lnSpc>
          </a:pPr>
          <a:endParaRPr lang="ru-RU" sz="1150">
            <a:latin typeface="+mn-lt"/>
          </a:endParaRPr>
        </a:p>
      </dgm:t>
    </dgm:pt>
    <dgm:pt modelId="{FDE2E702-114E-4CE2-AED1-6BBD3DD6371E}">
      <dgm:prSet phldrT="[Текст]" custT="1"/>
      <dgm:spPr/>
      <dgm:t>
        <a:bodyPr/>
        <a:lstStyle/>
        <a:p>
          <a:pPr>
            <a:lnSpc>
              <a:spcPct val="80000"/>
            </a:lnSpc>
          </a:pPr>
          <a:r>
            <a:rPr lang="uz-Cyrl-UZ" sz="1150" dirty="0">
              <a:latin typeface="+mn-lt"/>
            </a:rPr>
            <a:t>Кўкат: 1,5 минг банд (3,5 млн сўм).</a:t>
          </a:r>
          <a:endParaRPr lang="ru-RU" sz="1150" dirty="0">
            <a:latin typeface="+mn-lt"/>
          </a:endParaRPr>
        </a:p>
      </dgm:t>
    </dgm:pt>
    <dgm:pt modelId="{E9BCA02C-67B3-4555-8579-36E39390BED2}" type="parTrans" cxnId="{41A7C799-81F1-47F6-B92B-C52ED6BCB40D}">
      <dgm:prSet/>
      <dgm:spPr/>
      <dgm:t>
        <a:bodyPr/>
        <a:lstStyle/>
        <a:p>
          <a:pPr>
            <a:lnSpc>
              <a:spcPct val="80000"/>
            </a:lnSpc>
          </a:pPr>
          <a:endParaRPr lang="ru-RU" sz="1150">
            <a:latin typeface="+mn-lt"/>
          </a:endParaRPr>
        </a:p>
      </dgm:t>
    </dgm:pt>
    <dgm:pt modelId="{8A8FDE99-3A62-46DF-A9AC-49820EB6A2D9}" type="sibTrans" cxnId="{41A7C799-81F1-47F6-B92B-C52ED6BCB40D}">
      <dgm:prSet/>
      <dgm:spPr/>
      <dgm:t>
        <a:bodyPr/>
        <a:lstStyle/>
        <a:p>
          <a:pPr>
            <a:lnSpc>
              <a:spcPct val="80000"/>
            </a:lnSpc>
          </a:pPr>
          <a:endParaRPr lang="ru-RU" sz="1150">
            <a:latin typeface="+mn-lt"/>
          </a:endParaRPr>
        </a:p>
      </dgm:t>
    </dgm:pt>
    <dgm:pt modelId="{20E1E291-F1A7-4E21-8DBD-99E95A5C737F}">
      <dgm:prSet phldrT="[Текст]" custT="1"/>
      <dgm:spPr/>
      <dgm:t>
        <a:bodyPr anchor="ctr"/>
        <a:lstStyle/>
        <a:p>
          <a:pPr>
            <a:lnSpc>
              <a:spcPct val="80000"/>
            </a:lnSpc>
          </a:pPr>
          <a:r>
            <a:rPr lang="en-US" sz="1150" dirty="0">
              <a:latin typeface="+mn-lt"/>
            </a:rPr>
            <a:t>I. </a:t>
          </a:r>
          <a:r>
            <a:rPr lang="uz-Cyrl-UZ" sz="1150" dirty="0">
              <a:latin typeface="+mn-lt"/>
            </a:rPr>
            <a:t>Эртанги экин</a:t>
          </a:r>
          <a:br>
            <a:rPr lang="uz-Cyrl-UZ" sz="1150" dirty="0">
              <a:latin typeface="+mn-lt"/>
            </a:rPr>
          </a:br>
          <a:r>
            <a:rPr lang="uz-Cyrl-UZ" sz="1150" b="1" i="1" dirty="0">
              <a:latin typeface="+mn-lt"/>
              <a:cs typeface="Times New Roman" panose="02020603050405020304" pitchFamily="18" charset="0"/>
            </a:rPr>
            <a:t>(февраль-март ойларида)</a:t>
          </a:r>
          <a:endParaRPr lang="ru-RU" sz="1150" dirty="0">
            <a:latin typeface="+mn-lt"/>
          </a:endParaRPr>
        </a:p>
      </dgm:t>
    </dgm:pt>
    <dgm:pt modelId="{6A17879A-C0F0-4691-A62D-60FFE44A1508}" type="sibTrans" cxnId="{9333BA32-EBF2-4BCA-8040-17949308FA2F}">
      <dgm:prSet/>
      <dgm:spPr/>
      <dgm:t>
        <a:bodyPr/>
        <a:lstStyle/>
        <a:p>
          <a:pPr>
            <a:lnSpc>
              <a:spcPct val="80000"/>
            </a:lnSpc>
          </a:pPr>
          <a:endParaRPr lang="ru-RU" sz="1150">
            <a:latin typeface="+mn-lt"/>
          </a:endParaRPr>
        </a:p>
      </dgm:t>
    </dgm:pt>
    <dgm:pt modelId="{94D16F67-C5E6-4437-9B0D-F749C470320A}" type="parTrans" cxnId="{9333BA32-EBF2-4BCA-8040-17949308FA2F}">
      <dgm:prSet/>
      <dgm:spPr/>
      <dgm:t>
        <a:bodyPr/>
        <a:lstStyle/>
        <a:p>
          <a:pPr>
            <a:lnSpc>
              <a:spcPct val="80000"/>
            </a:lnSpc>
          </a:pPr>
          <a:endParaRPr lang="ru-RU" sz="1150">
            <a:latin typeface="+mn-lt"/>
          </a:endParaRPr>
        </a:p>
      </dgm:t>
    </dgm:pt>
    <dgm:pt modelId="{0591F5D5-0F27-4456-8528-4DB410C71970}">
      <dgm:prSet phldrT="[Текст]" custT="1"/>
      <dgm:spPr/>
      <dgm:t>
        <a:bodyPr/>
        <a:lstStyle/>
        <a:p>
          <a:pPr>
            <a:lnSpc>
              <a:spcPct val="70000"/>
            </a:lnSpc>
          </a:pPr>
          <a:r>
            <a:rPr lang="uz-Cyrl-UZ" sz="1150" dirty="0">
              <a:latin typeface="+mn-lt"/>
            </a:rPr>
            <a:t>Сабзи - 10 сотих ер майдонига</a:t>
          </a:r>
          <a:br>
            <a:rPr lang="uz-Cyrl-UZ" sz="1150" dirty="0">
              <a:latin typeface="+mn-lt"/>
            </a:rPr>
          </a:br>
          <a:r>
            <a:rPr lang="uz-Cyrl-UZ" sz="1150" dirty="0">
              <a:latin typeface="+mn-lt"/>
            </a:rPr>
            <a:t>1,1 кг уруғлик;</a:t>
          </a:r>
          <a:endParaRPr lang="ru-RU" sz="1150" dirty="0">
            <a:latin typeface="+mn-lt"/>
          </a:endParaRPr>
        </a:p>
      </dgm:t>
    </dgm:pt>
    <dgm:pt modelId="{D7AEDC5A-FFF5-47D9-A50E-774CD51BB1C9}" type="parTrans" cxnId="{78244780-F707-4D01-B118-B4EB89D4B9A3}">
      <dgm:prSet/>
      <dgm:spPr/>
      <dgm:t>
        <a:bodyPr/>
        <a:lstStyle/>
        <a:p>
          <a:pPr>
            <a:lnSpc>
              <a:spcPct val="80000"/>
            </a:lnSpc>
          </a:pPr>
          <a:endParaRPr lang="ru-RU" sz="1150">
            <a:latin typeface="+mn-lt"/>
          </a:endParaRPr>
        </a:p>
      </dgm:t>
    </dgm:pt>
    <dgm:pt modelId="{4ED75AE7-1109-4571-9633-050C9CAEF47B}" type="sibTrans" cxnId="{78244780-F707-4D01-B118-B4EB89D4B9A3}">
      <dgm:prSet/>
      <dgm:spPr/>
      <dgm:t>
        <a:bodyPr/>
        <a:lstStyle/>
        <a:p>
          <a:pPr>
            <a:lnSpc>
              <a:spcPct val="80000"/>
            </a:lnSpc>
          </a:pPr>
          <a:endParaRPr lang="ru-RU" sz="1150">
            <a:latin typeface="+mn-lt"/>
          </a:endParaRPr>
        </a:p>
      </dgm:t>
    </dgm:pt>
    <dgm:pt modelId="{593DECB9-2D9C-4BD9-B0D8-6A8389B24BE7}">
      <dgm:prSet phldrT="[Текст]" custT="1"/>
      <dgm:spPr/>
      <dgm:t>
        <a:bodyPr/>
        <a:lstStyle/>
        <a:p>
          <a:pPr>
            <a:lnSpc>
              <a:spcPct val="70000"/>
            </a:lnSpc>
          </a:pPr>
          <a:r>
            <a:rPr lang="uz-Cyrl-UZ" sz="1150" dirty="0">
              <a:latin typeface="+mn-lt"/>
            </a:rPr>
            <a:t>Чеснок - 4 сотих ер майдонига</a:t>
          </a:r>
          <a:br>
            <a:rPr lang="uz-Cyrl-UZ" sz="1150" dirty="0">
              <a:latin typeface="+mn-lt"/>
            </a:rPr>
          </a:br>
          <a:r>
            <a:rPr lang="uz-Cyrl-UZ" sz="1150" dirty="0">
              <a:latin typeface="+mn-lt"/>
            </a:rPr>
            <a:t>18 кг уруғлик;</a:t>
          </a:r>
          <a:endParaRPr lang="ru-RU" sz="1150" dirty="0">
            <a:latin typeface="+mn-lt"/>
          </a:endParaRPr>
        </a:p>
      </dgm:t>
    </dgm:pt>
    <dgm:pt modelId="{FCCF138E-4663-4A9F-84A0-CC71DAC6B7B4}" type="parTrans" cxnId="{E0D13F39-7D22-4D9F-B511-00D83862924E}">
      <dgm:prSet/>
      <dgm:spPr/>
      <dgm:t>
        <a:bodyPr/>
        <a:lstStyle/>
        <a:p>
          <a:pPr>
            <a:lnSpc>
              <a:spcPct val="80000"/>
            </a:lnSpc>
          </a:pPr>
          <a:endParaRPr lang="ru-RU" sz="1150">
            <a:latin typeface="+mn-lt"/>
          </a:endParaRPr>
        </a:p>
      </dgm:t>
    </dgm:pt>
    <dgm:pt modelId="{291A4678-6D0B-47B6-A6BD-8AD08FF5D9B6}" type="sibTrans" cxnId="{E0D13F39-7D22-4D9F-B511-00D83862924E}">
      <dgm:prSet/>
      <dgm:spPr/>
      <dgm:t>
        <a:bodyPr/>
        <a:lstStyle/>
        <a:p>
          <a:pPr>
            <a:lnSpc>
              <a:spcPct val="80000"/>
            </a:lnSpc>
          </a:pPr>
          <a:endParaRPr lang="ru-RU" sz="1150">
            <a:latin typeface="+mn-lt"/>
          </a:endParaRPr>
        </a:p>
      </dgm:t>
    </dgm:pt>
    <dgm:pt modelId="{48BFBEC7-4222-47E7-82DA-07ED7660CF93}">
      <dgm:prSet phldrT="[Текст]" custT="1"/>
      <dgm:spPr/>
      <dgm:t>
        <a:bodyPr/>
        <a:lstStyle/>
        <a:p>
          <a:pPr>
            <a:lnSpc>
              <a:spcPct val="70000"/>
            </a:lnSpc>
          </a:pPr>
          <a:r>
            <a:rPr lang="uz-Cyrl-UZ" sz="1150" dirty="0">
              <a:latin typeface="+mn-lt"/>
            </a:rPr>
            <a:t>Кўкат - 1 сотих ер майдонига </a:t>
          </a:r>
          <a:br>
            <a:rPr lang="uz-Cyrl-UZ" sz="1150" dirty="0">
              <a:latin typeface="+mn-lt"/>
            </a:rPr>
          </a:br>
          <a:r>
            <a:rPr lang="uz-Cyrl-UZ" sz="1150" dirty="0">
              <a:latin typeface="+mn-lt"/>
            </a:rPr>
            <a:t>100 гр уруғлик.</a:t>
          </a:r>
          <a:endParaRPr lang="ru-RU" sz="1150" dirty="0">
            <a:latin typeface="+mn-lt"/>
          </a:endParaRPr>
        </a:p>
      </dgm:t>
    </dgm:pt>
    <dgm:pt modelId="{EE5B3ED4-5051-47A6-A722-FD8577FFBFCE}" type="parTrans" cxnId="{77EF8E86-A8A3-494D-B0E5-A495BCCD366A}">
      <dgm:prSet/>
      <dgm:spPr/>
      <dgm:t>
        <a:bodyPr/>
        <a:lstStyle/>
        <a:p>
          <a:pPr>
            <a:lnSpc>
              <a:spcPct val="80000"/>
            </a:lnSpc>
          </a:pPr>
          <a:endParaRPr lang="ru-RU" sz="1150">
            <a:latin typeface="+mn-lt"/>
          </a:endParaRPr>
        </a:p>
      </dgm:t>
    </dgm:pt>
    <dgm:pt modelId="{75996132-3FCC-45B6-ABED-FA18E22A5C69}" type="sibTrans" cxnId="{77EF8E86-A8A3-494D-B0E5-A495BCCD366A}">
      <dgm:prSet/>
      <dgm:spPr/>
      <dgm:t>
        <a:bodyPr/>
        <a:lstStyle/>
        <a:p>
          <a:pPr>
            <a:lnSpc>
              <a:spcPct val="80000"/>
            </a:lnSpc>
          </a:pPr>
          <a:endParaRPr lang="ru-RU" sz="1150">
            <a:latin typeface="+mn-lt"/>
          </a:endParaRPr>
        </a:p>
      </dgm:t>
    </dgm:pt>
    <dgm:pt modelId="{F3DA6994-8697-4818-8274-3758785D163E}">
      <dgm:prSet phldrT="[Текст]" custT="1"/>
      <dgm:spPr/>
      <dgm:t>
        <a:bodyPr anchor="ctr"/>
        <a:lstStyle/>
        <a:p>
          <a:pPr>
            <a:lnSpc>
              <a:spcPct val="80000"/>
            </a:lnSpc>
          </a:pPr>
          <a:r>
            <a:rPr lang="uz-Cyrl-UZ" sz="1150">
              <a:latin typeface="+mn-lt"/>
            </a:rPr>
            <a:t>Картошка - 15 сотих ер майдонига</a:t>
          </a:r>
          <a:br>
            <a:rPr lang="uz-Cyrl-UZ" sz="1150">
              <a:latin typeface="+mn-lt"/>
            </a:rPr>
          </a:br>
          <a:r>
            <a:rPr lang="uz-Cyrl-UZ" sz="1150">
              <a:latin typeface="+mn-lt"/>
            </a:rPr>
            <a:t>ўртача 370 кг уруғлик</a:t>
          </a:r>
          <a:endParaRPr lang="ru-RU" sz="1150" dirty="0">
            <a:latin typeface="+mn-lt"/>
          </a:endParaRPr>
        </a:p>
      </dgm:t>
    </dgm:pt>
    <dgm:pt modelId="{C31C904A-4E16-4ADF-A4DB-7ADF852FBA45}" type="parTrans" cxnId="{A901C3B2-72DD-4C16-B122-5FE12CCAED3B}">
      <dgm:prSet/>
      <dgm:spPr/>
      <dgm:t>
        <a:bodyPr/>
        <a:lstStyle/>
        <a:p>
          <a:pPr>
            <a:lnSpc>
              <a:spcPct val="80000"/>
            </a:lnSpc>
          </a:pPr>
          <a:endParaRPr lang="ru-RU" sz="1150">
            <a:latin typeface="+mn-lt"/>
          </a:endParaRPr>
        </a:p>
      </dgm:t>
    </dgm:pt>
    <dgm:pt modelId="{F4E55F82-BCD2-47A4-8015-2F92D2B0DF39}" type="sibTrans" cxnId="{A901C3B2-72DD-4C16-B122-5FE12CCAED3B}">
      <dgm:prSet/>
      <dgm:spPr/>
      <dgm:t>
        <a:bodyPr/>
        <a:lstStyle/>
        <a:p>
          <a:pPr>
            <a:lnSpc>
              <a:spcPct val="80000"/>
            </a:lnSpc>
          </a:pPr>
          <a:endParaRPr lang="ru-RU" sz="1150">
            <a:latin typeface="+mn-lt"/>
          </a:endParaRPr>
        </a:p>
      </dgm:t>
    </dgm:pt>
    <dgm:pt modelId="{CE4E5C49-DAB6-4DFB-90B8-D71FEF8A729A}">
      <dgm:prSet phldrT="[Текст]" custT="1"/>
      <dgm:spPr/>
      <dgm:t>
        <a:bodyPr anchor="ctr"/>
        <a:lstStyle/>
        <a:p>
          <a:pPr>
            <a:lnSpc>
              <a:spcPct val="80000"/>
            </a:lnSpc>
          </a:pPr>
          <a:r>
            <a:rPr lang="uz-Cyrl-UZ" sz="1150" dirty="0">
              <a:latin typeface="+mn-lt"/>
            </a:rPr>
            <a:t>бошқа харажатлар - 11,2 млн сўм.</a:t>
          </a:r>
          <a:endParaRPr lang="ru-RU" sz="1150" dirty="0">
            <a:latin typeface="+mn-lt"/>
          </a:endParaRPr>
        </a:p>
      </dgm:t>
    </dgm:pt>
    <dgm:pt modelId="{042670A5-93D9-43E9-A7AE-26CAE8C2AA2E}" type="parTrans" cxnId="{63E099FA-A7D2-4B4D-9E1E-C78D35852C2A}">
      <dgm:prSet/>
      <dgm:spPr/>
      <dgm:t>
        <a:bodyPr/>
        <a:lstStyle/>
        <a:p>
          <a:pPr>
            <a:lnSpc>
              <a:spcPct val="80000"/>
            </a:lnSpc>
          </a:pPr>
          <a:endParaRPr lang="ru-RU" sz="1150">
            <a:latin typeface="+mn-lt"/>
          </a:endParaRPr>
        </a:p>
      </dgm:t>
    </dgm:pt>
    <dgm:pt modelId="{A67436A2-3CE3-4CCC-9B80-02D95A0FAA2E}" type="sibTrans" cxnId="{63E099FA-A7D2-4B4D-9E1E-C78D35852C2A}">
      <dgm:prSet/>
      <dgm:spPr/>
      <dgm:t>
        <a:bodyPr/>
        <a:lstStyle/>
        <a:p>
          <a:pPr>
            <a:lnSpc>
              <a:spcPct val="80000"/>
            </a:lnSpc>
          </a:pPr>
          <a:endParaRPr lang="ru-RU" sz="1150">
            <a:latin typeface="+mn-lt"/>
          </a:endParaRPr>
        </a:p>
      </dgm:t>
    </dgm:pt>
    <dgm:pt modelId="{7248CF39-9CE3-4B90-ADFB-37FECFCE9A43}">
      <dgm:prSet phldrT="[Текст]" custT="1"/>
      <dgm:spPr/>
      <dgm:t>
        <a:bodyPr anchor="ctr"/>
        <a:lstStyle/>
        <a:p>
          <a:pPr>
            <a:lnSpc>
              <a:spcPct val="80000"/>
            </a:lnSpc>
          </a:pPr>
          <a:r>
            <a:rPr lang="uz-Cyrl-UZ" sz="1150" dirty="0">
              <a:latin typeface="+mn-lt"/>
            </a:rPr>
            <a:t>иссиқхона қуриш харажатлари – </a:t>
          </a:r>
          <a:br>
            <a:rPr lang="uz-Cyrl-UZ" sz="1150" dirty="0">
              <a:latin typeface="+mn-lt"/>
            </a:rPr>
          </a:br>
          <a:r>
            <a:rPr lang="uz-Cyrl-UZ" sz="1150" dirty="0">
              <a:latin typeface="+mn-lt"/>
            </a:rPr>
            <a:t>9,7 млн сўм;</a:t>
          </a:r>
          <a:endParaRPr lang="ru-RU" sz="1150" dirty="0">
            <a:latin typeface="+mn-lt"/>
          </a:endParaRPr>
        </a:p>
      </dgm:t>
    </dgm:pt>
    <dgm:pt modelId="{635108B2-F14D-4617-A2E7-2AF76EBB9C75}" type="parTrans" cxnId="{B28D8F6E-53F5-4367-9B49-74F7F33C7788}">
      <dgm:prSet/>
      <dgm:spPr/>
      <dgm:t>
        <a:bodyPr/>
        <a:lstStyle/>
        <a:p>
          <a:endParaRPr lang="ru-RU"/>
        </a:p>
      </dgm:t>
    </dgm:pt>
    <dgm:pt modelId="{B5975777-EE9B-4687-86DF-DA0428A5BF2A}" type="sibTrans" cxnId="{B28D8F6E-53F5-4367-9B49-74F7F33C7788}">
      <dgm:prSet/>
      <dgm:spPr/>
      <dgm:t>
        <a:bodyPr/>
        <a:lstStyle/>
        <a:p>
          <a:endParaRPr lang="ru-RU"/>
        </a:p>
      </dgm:t>
    </dgm:pt>
    <dgm:pt modelId="{8B197609-C040-4AC0-85CE-00B32F265B71}" type="pres">
      <dgm:prSet presAssocID="{049A2CD2-FDA6-45CC-B729-86626E6A6F5E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ru-RU"/>
        </a:p>
      </dgm:t>
    </dgm:pt>
    <dgm:pt modelId="{3A2E780B-F0EC-4B55-8964-23FADC9D28D0}" type="pres">
      <dgm:prSet presAssocID="{049A2CD2-FDA6-45CC-B729-86626E6A6F5E}" presName="Name1" presStyleCnt="0"/>
      <dgm:spPr/>
    </dgm:pt>
    <dgm:pt modelId="{7396869B-7ECD-4677-9BB5-73785AC7CE17}" type="pres">
      <dgm:prSet presAssocID="{049A2CD2-FDA6-45CC-B729-86626E6A6F5E}" presName="cycle" presStyleCnt="0"/>
      <dgm:spPr/>
    </dgm:pt>
    <dgm:pt modelId="{915CF638-87B4-4EE0-BDB7-DF5798B0C5ED}" type="pres">
      <dgm:prSet presAssocID="{049A2CD2-FDA6-45CC-B729-86626E6A6F5E}" presName="srcNode" presStyleLbl="node1" presStyleIdx="0" presStyleCnt="4"/>
      <dgm:spPr/>
    </dgm:pt>
    <dgm:pt modelId="{0A4786D3-6C1F-491F-9BDA-6487CDAE6A18}" type="pres">
      <dgm:prSet presAssocID="{049A2CD2-FDA6-45CC-B729-86626E6A6F5E}" presName="conn" presStyleLbl="parChTrans1D2" presStyleIdx="0" presStyleCnt="1"/>
      <dgm:spPr/>
      <dgm:t>
        <a:bodyPr/>
        <a:lstStyle/>
        <a:p>
          <a:endParaRPr lang="ru-RU"/>
        </a:p>
      </dgm:t>
    </dgm:pt>
    <dgm:pt modelId="{41D68BD5-CD9A-417C-B337-10FD8E81FD94}" type="pres">
      <dgm:prSet presAssocID="{049A2CD2-FDA6-45CC-B729-86626E6A6F5E}" presName="extraNode" presStyleLbl="node1" presStyleIdx="0" presStyleCnt="4"/>
      <dgm:spPr/>
    </dgm:pt>
    <dgm:pt modelId="{8AFFCA1E-C054-4702-81F5-A14E505B7DD1}" type="pres">
      <dgm:prSet presAssocID="{049A2CD2-FDA6-45CC-B729-86626E6A6F5E}" presName="dstNode" presStyleLbl="node1" presStyleIdx="0" presStyleCnt="4"/>
      <dgm:spPr/>
    </dgm:pt>
    <dgm:pt modelId="{2F6C2B69-449D-4A5B-8ABC-598D5FFB5328}" type="pres">
      <dgm:prSet presAssocID="{20E1E291-F1A7-4E21-8DBD-99E95A5C737F}" presName="text_1" presStyleLbl="node1" presStyleIdx="0" presStyleCnt="4" custScaleY="14166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20EFFEB-3409-4338-8F90-E9181258F5DE}" type="pres">
      <dgm:prSet presAssocID="{20E1E291-F1A7-4E21-8DBD-99E95A5C737F}" presName="accent_1" presStyleCnt="0"/>
      <dgm:spPr/>
    </dgm:pt>
    <dgm:pt modelId="{668EEA3A-8F78-4402-9A92-515697ED4E4A}" type="pres">
      <dgm:prSet presAssocID="{20E1E291-F1A7-4E21-8DBD-99E95A5C737F}" presName="accentRepeatNode" presStyleLbl="solidFgAcc1" presStyleIdx="0" presStyleCnt="4" custScaleX="98655" custScaleY="98655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3B964F8B-0546-4112-BFA5-86C344F30022}" type="pres">
      <dgm:prSet presAssocID="{E4BB61DE-FDCB-4B2E-961C-DC21A31B7F11}" presName="text_2" presStyleLbl="node1" presStyleIdx="1" presStyleCnt="4" custScaleY="14888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F6D25FE-C048-4245-8E91-56AC188FFB86}" type="pres">
      <dgm:prSet presAssocID="{E4BB61DE-FDCB-4B2E-961C-DC21A31B7F11}" presName="accent_2" presStyleCnt="0"/>
      <dgm:spPr/>
    </dgm:pt>
    <dgm:pt modelId="{7C348DB0-ED54-491A-90A6-F549F836E57A}" type="pres">
      <dgm:prSet presAssocID="{E4BB61DE-FDCB-4B2E-961C-DC21A31B7F11}" presName="accentRepeatNode" presStyleLbl="solidFgAcc1" presStyleIdx="1" presStyleCnt="4" custScaleX="98655" custScaleY="98655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</dgm:pt>
    <dgm:pt modelId="{9DFA0D45-71C9-4744-9380-E0678938DE59}" type="pres">
      <dgm:prSet presAssocID="{94257F0C-2AFB-46B9-987D-B7218C5024BE}" presName="text_3" presStyleLbl="node1" presStyleIdx="2" presStyleCnt="4" custScaleY="14166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EFB9804-FF5D-451C-ADA4-DB12BC6B9225}" type="pres">
      <dgm:prSet presAssocID="{94257F0C-2AFB-46B9-987D-B7218C5024BE}" presName="accent_3" presStyleCnt="0"/>
      <dgm:spPr/>
    </dgm:pt>
    <dgm:pt modelId="{CFFF468F-A992-4593-BEE8-00504A40A9BA}" type="pres">
      <dgm:prSet presAssocID="{94257F0C-2AFB-46B9-987D-B7218C5024BE}" presName="accentRepeatNode" presStyleLbl="solidFgAcc1" presStyleIdx="2" presStyleCnt="4" custAng="0" custScaleX="98655" custScaleY="98655" custLinFactNeighborX="2376" custLinFactNeighborY="-617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</dgm:pt>
    <dgm:pt modelId="{A06A1928-FAA9-4702-B63E-69A5264B55AA}" type="pres">
      <dgm:prSet presAssocID="{834B024B-8DF4-4B3F-836D-9B5FBEA6A813}" presName="text_4" presStyleLbl="node1" presStyleIdx="3" presStyleCnt="4" custScaleY="14166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FFC7AE5-92FA-48FC-893A-67E4EBD54D15}" type="pres">
      <dgm:prSet presAssocID="{834B024B-8DF4-4B3F-836D-9B5FBEA6A813}" presName="accent_4" presStyleCnt="0"/>
      <dgm:spPr/>
    </dgm:pt>
    <dgm:pt modelId="{C3EC8FC5-A753-465C-B737-2A56A908316A}" type="pres">
      <dgm:prSet presAssocID="{834B024B-8DF4-4B3F-836D-9B5FBEA6A813}" presName="accentRepeatNode" presStyleLbl="solidFgAcc1" presStyleIdx="3" presStyleCnt="4" custScaleX="98655" custScaleY="98655"/>
      <dgm:spPr>
        <a:blipFill rotWithShape="0">
          <a:blip xmlns:r="http://schemas.openxmlformats.org/officeDocument/2006/relationships" r:embed="rId4"/>
          <a:stretch>
            <a:fillRect/>
          </a:stretch>
        </a:blipFill>
      </dgm:spPr>
    </dgm:pt>
  </dgm:ptLst>
  <dgm:cxnLst>
    <dgm:cxn modelId="{77EF8E86-A8A3-494D-B0E5-A495BCCD366A}" srcId="{E4BB61DE-FDCB-4B2E-961C-DC21A31B7F11}" destId="{48BFBEC7-4222-47E7-82DA-07ED7660CF93}" srcOrd="2" destOrd="0" parTransId="{EE5B3ED4-5051-47A6-A722-FD8577FFBFCE}" sibTransId="{75996132-3FCC-45B6-ABED-FA18E22A5C69}"/>
    <dgm:cxn modelId="{1D251512-4916-4611-85D6-652BD709D2B4}" srcId="{94257F0C-2AFB-46B9-987D-B7218C5024BE}" destId="{48523C88-8D6D-46D0-9EB1-6858D0C31CF8}" srcOrd="0" destOrd="0" parTransId="{E769EDA6-0197-4BDE-9D44-32B40176F6B8}" sibTransId="{EEF73D09-E6A4-44CD-A800-985BAD0B9B61}"/>
    <dgm:cxn modelId="{B77741ED-427B-49E4-BCFF-BC65D5645D8F}" type="presOf" srcId="{B8AC31C3-AC25-4EA9-AB97-625622F2A5AB}" destId="{A06A1928-FAA9-4702-B63E-69A5264B55AA}" srcOrd="0" destOrd="2" presId="urn:microsoft.com/office/officeart/2008/layout/VerticalCurvedList"/>
    <dgm:cxn modelId="{6DDA0166-80C8-4B28-9B11-E24CFDE2C4CA}" type="presOf" srcId="{48523C88-8D6D-46D0-9EB1-6858D0C31CF8}" destId="{9DFA0D45-71C9-4744-9380-E0678938DE59}" srcOrd="0" destOrd="1" presId="urn:microsoft.com/office/officeart/2008/layout/VerticalCurvedList"/>
    <dgm:cxn modelId="{E13CD4FE-5A6B-450A-A164-F39599D5DC21}" type="presOf" srcId="{834B024B-8DF4-4B3F-836D-9B5FBEA6A813}" destId="{A06A1928-FAA9-4702-B63E-69A5264B55AA}" srcOrd="0" destOrd="0" presId="urn:microsoft.com/office/officeart/2008/layout/VerticalCurvedList"/>
    <dgm:cxn modelId="{C72910A5-6783-44C7-B86B-701B26ED01FF}" srcId="{049A2CD2-FDA6-45CC-B729-86626E6A6F5E}" destId="{834B024B-8DF4-4B3F-836D-9B5FBEA6A813}" srcOrd="3" destOrd="0" parTransId="{0AE4FFD6-DA23-428A-8470-7DDF4C12F321}" sibTransId="{95EEB0AF-4746-4645-9D63-63AB17464E70}"/>
    <dgm:cxn modelId="{0FEAD173-D529-4B8C-949B-FF30EA4BF8D6}" type="presOf" srcId="{94257F0C-2AFB-46B9-987D-B7218C5024BE}" destId="{9DFA0D45-71C9-4744-9380-E0678938DE59}" srcOrd="0" destOrd="0" presId="urn:microsoft.com/office/officeart/2008/layout/VerticalCurvedList"/>
    <dgm:cxn modelId="{78244780-F707-4D01-B118-B4EB89D4B9A3}" srcId="{E4BB61DE-FDCB-4B2E-961C-DC21A31B7F11}" destId="{0591F5D5-0F27-4456-8528-4DB410C71970}" srcOrd="0" destOrd="0" parTransId="{D7AEDC5A-FFF5-47D9-A50E-774CD51BB1C9}" sibTransId="{4ED75AE7-1109-4571-9633-050C9CAEF47B}"/>
    <dgm:cxn modelId="{C15098A1-1C51-41A2-A329-62F08B243E31}" type="presOf" srcId="{CE4E5C49-DAB6-4DFB-90B8-D71FEF8A729A}" destId="{9DFA0D45-71C9-4744-9380-E0678938DE59}" srcOrd="0" destOrd="3" presId="urn:microsoft.com/office/officeart/2008/layout/VerticalCurvedList"/>
    <dgm:cxn modelId="{0D8FA846-A25F-4AD7-842C-EE0A51E19547}" type="presOf" srcId="{E5831DB0-5B22-42BA-B333-4FDCDEB0CB6C}" destId="{A06A1928-FAA9-4702-B63E-69A5264B55AA}" srcOrd="0" destOrd="1" presId="urn:microsoft.com/office/officeart/2008/layout/VerticalCurvedList"/>
    <dgm:cxn modelId="{385FF5A1-79F3-43F0-A4C9-CB89CE354DDF}" type="presOf" srcId="{0591F5D5-0F27-4456-8528-4DB410C71970}" destId="{3B964F8B-0546-4112-BFA5-86C344F30022}" srcOrd="0" destOrd="1" presId="urn:microsoft.com/office/officeart/2008/layout/VerticalCurvedList"/>
    <dgm:cxn modelId="{F4441905-6FBD-4BD1-A715-E85106E395DB}" type="presOf" srcId="{48BFBEC7-4222-47E7-82DA-07ED7660CF93}" destId="{3B964F8B-0546-4112-BFA5-86C344F30022}" srcOrd="0" destOrd="3" presId="urn:microsoft.com/office/officeart/2008/layout/VerticalCurvedList"/>
    <dgm:cxn modelId="{89E08B84-8C9E-4654-BBCB-08E824B8EFCA}" srcId="{049A2CD2-FDA6-45CC-B729-86626E6A6F5E}" destId="{94257F0C-2AFB-46B9-987D-B7218C5024BE}" srcOrd="2" destOrd="0" parTransId="{609CDE31-54DD-40B8-94EC-F2653B776F3E}" sibTransId="{F7C0C4E0-BA13-427E-BE65-5DDB83137B8C}"/>
    <dgm:cxn modelId="{6530FBCE-8E3F-4C55-AB25-2E5C72611301}" srcId="{049A2CD2-FDA6-45CC-B729-86626E6A6F5E}" destId="{E4BB61DE-FDCB-4B2E-961C-DC21A31B7F11}" srcOrd="1" destOrd="0" parTransId="{FE8BC973-3DDC-4A7E-B5E9-97E694A108C5}" sibTransId="{2E97E50D-A75B-4A0E-9011-0159CCFF67BD}"/>
    <dgm:cxn modelId="{7EBB769A-4D6E-4D98-9645-589F13BEB667}" srcId="{834B024B-8DF4-4B3F-836D-9B5FBEA6A813}" destId="{E59723EE-6F8C-4AC3-9923-9A9E11A9F061}" srcOrd="2" destOrd="0" parTransId="{3621B373-7DDB-45B9-A8F6-D2D070AD2ACD}" sibTransId="{4F81C0CF-F415-4D41-AFFC-E50217747719}"/>
    <dgm:cxn modelId="{6118A489-3537-49B6-B38C-B72FE5C036C8}" type="presOf" srcId="{593DECB9-2D9C-4BD9-B0D8-6A8389B24BE7}" destId="{3B964F8B-0546-4112-BFA5-86C344F30022}" srcOrd="0" destOrd="2" presId="urn:microsoft.com/office/officeart/2008/layout/VerticalCurvedList"/>
    <dgm:cxn modelId="{63E099FA-A7D2-4B4D-9E1E-C78D35852C2A}" srcId="{94257F0C-2AFB-46B9-987D-B7218C5024BE}" destId="{CE4E5C49-DAB6-4DFB-90B8-D71FEF8A729A}" srcOrd="2" destOrd="0" parTransId="{042670A5-93D9-43E9-A7AE-26CAE8C2AA2E}" sibTransId="{A67436A2-3CE3-4CCC-9B80-02D95A0FAA2E}"/>
    <dgm:cxn modelId="{B28D8F6E-53F5-4367-9B49-74F7F33C7788}" srcId="{94257F0C-2AFB-46B9-987D-B7218C5024BE}" destId="{7248CF39-9CE3-4B90-ADFB-37FECFCE9A43}" srcOrd="1" destOrd="0" parTransId="{635108B2-F14D-4617-A2E7-2AF76EBB9C75}" sibTransId="{B5975777-EE9B-4687-86DF-DA0428A5BF2A}"/>
    <dgm:cxn modelId="{A86BD22A-693F-4348-AA5C-1FEC1757720E}" type="presOf" srcId="{F3DA6994-8697-4818-8274-3758785D163E}" destId="{2F6C2B69-449D-4A5B-8ABC-598D5FFB5328}" srcOrd="0" destOrd="1" presId="urn:microsoft.com/office/officeart/2008/layout/VerticalCurvedList"/>
    <dgm:cxn modelId="{9333BA32-EBF2-4BCA-8040-17949308FA2F}" srcId="{049A2CD2-FDA6-45CC-B729-86626E6A6F5E}" destId="{20E1E291-F1A7-4E21-8DBD-99E95A5C737F}" srcOrd="0" destOrd="0" parTransId="{94D16F67-C5E6-4437-9B0D-F749C470320A}" sibTransId="{6A17879A-C0F0-4691-A62D-60FFE44A1508}"/>
    <dgm:cxn modelId="{034AF6DA-57D5-49E3-BC59-07DA3BF005E5}" srcId="{834B024B-8DF4-4B3F-836D-9B5FBEA6A813}" destId="{E5831DB0-5B22-42BA-B333-4FDCDEB0CB6C}" srcOrd="0" destOrd="0" parTransId="{18A2F857-A704-44C6-A7E9-971986515011}" sibTransId="{31C1D0DC-B27B-4528-ACF7-44E2F80B6F12}"/>
    <dgm:cxn modelId="{5B3B67F5-85B8-4C8F-9687-D4C6903D8D8F}" type="presOf" srcId="{F4E55F82-BCD2-47A4-8015-2F92D2B0DF39}" destId="{0A4786D3-6C1F-491F-9BDA-6487CDAE6A18}" srcOrd="0" destOrd="0" presId="urn:microsoft.com/office/officeart/2008/layout/VerticalCurvedList"/>
    <dgm:cxn modelId="{A901C3B2-72DD-4C16-B122-5FE12CCAED3B}" srcId="{20E1E291-F1A7-4E21-8DBD-99E95A5C737F}" destId="{F3DA6994-8697-4818-8274-3758785D163E}" srcOrd="0" destOrd="0" parTransId="{C31C904A-4E16-4ADF-A4DB-7ADF852FBA45}" sibTransId="{F4E55F82-BCD2-47A4-8015-2F92D2B0DF39}"/>
    <dgm:cxn modelId="{FB7C8B11-D7E2-453F-9A6E-B34452C358D9}" type="presOf" srcId="{049A2CD2-FDA6-45CC-B729-86626E6A6F5E}" destId="{8B197609-C040-4AC0-85CE-00B32F265B71}" srcOrd="0" destOrd="0" presId="urn:microsoft.com/office/officeart/2008/layout/VerticalCurvedList"/>
    <dgm:cxn modelId="{8AC6550C-AE1A-4173-A2D1-967A01D972E2}" type="presOf" srcId="{FDE2E702-114E-4CE2-AED1-6BBD3DD6371E}" destId="{A06A1928-FAA9-4702-B63E-69A5264B55AA}" srcOrd="0" destOrd="4" presId="urn:microsoft.com/office/officeart/2008/layout/VerticalCurvedList"/>
    <dgm:cxn modelId="{BA3AAC9B-F73F-47D2-BF42-DF813434F09C}" type="presOf" srcId="{7248CF39-9CE3-4B90-ADFB-37FECFCE9A43}" destId="{9DFA0D45-71C9-4744-9380-E0678938DE59}" srcOrd="0" destOrd="2" presId="urn:microsoft.com/office/officeart/2008/layout/VerticalCurvedList"/>
    <dgm:cxn modelId="{E0D13F39-7D22-4D9F-B511-00D83862924E}" srcId="{E4BB61DE-FDCB-4B2E-961C-DC21A31B7F11}" destId="{593DECB9-2D9C-4BD9-B0D8-6A8389B24BE7}" srcOrd="1" destOrd="0" parTransId="{FCCF138E-4663-4A9F-84A0-CC71DAC6B7B4}" sibTransId="{291A4678-6D0B-47B6-A6BD-8AD08FF5D9B6}"/>
    <dgm:cxn modelId="{7B6E2BBA-1070-4784-A195-E8082A9ADEC2}" type="presOf" srcId="{20E1E291-F1A7-4E21-8DBD-99E95A5C737F}" destId="{2F6C2B69-449D-4A5B-8ABC-598D5FFB5328}" srcOrd="0" destOrd="0" presId="urn:microsoft.com/office/officeart/2008/layout/VerticalCurvedList"/>
    <dgm:cxn modelId="{41A7C799-81F1-47F6-B92B-C52ED6BCB40D}" srcId="{834B024B-8DF4-4B3F-836D-9B5FBEA6A813}" destId="{FDE2E702-114E-4CE2-AED1-6BBD3DD6371E}" srcOrd="3" destOrd="0" parTransId="{E9BCA02C-67B3-4555-8579-36E39390BED2}" sibTransId="{8A8FDE99-3A62-46DF-A9AC-49820EB6A2D9}"/>
    <dgm:cxn modelId="{AE3EA12F-A1FB-4470-B505-B78013AD879B}" srcId="{834B024B-8DF4-4B3F-836D-9B5FBEA6A813}" destId="{B8AC31C3-AC25-4EA9-AB97-625622F2A5AB}" srcOrd="1" destOrd="0" parTransId="{966ED29E-2A5D-49FF-9A9B-00AFA9D1FB04}" sibTransId="{E6CA6962-0DD6-45D1-9B66-365E7E3B7F0B}"/>
    <dgm:cxn modelId="{7E03150E-8D92-462F-AD9C-8A2969E9EF52}" type="presOf" srcId="{E59723EE-6F8C-4AC3-9923-9A9E11A9F061}" destId="{A06A1928-FAA9-4702-B63E-69A5264B55AA}" srcOrd="0" destOrd="3" presId="urn:microsoft.com/office/officeart/2008/layout/VerticalCurvedList"/>
    <dgm:cxn modelId="{B691EA20-EAD1-47C3-85A3-0187001754FE}" type="presOf" srcId="{E4BB61DE-FDCB-4B2E-961C-DC21A31B7F11}" destId="{3B964F8B-0546-4112-BFA5-86C344F30022}" srcOrd="0" destOrd="0" presId="urn:microsoft.com/office/officeart/2008/layout/VerticalCurvedList"/>
    <dgm:cxn modelId="{8BDD3C23-2AC6-4812-9CA2-827E904BDABF}" type="presParOf" srcId="{8B197609-C040-4AC0-85CE-00B32F265B71}" destId="{3A2E780B-F0EC-4B55-8964-23FADC9D28D0}" srcOrd="0" destOrd="0" presId="urn:microsoft.com/office/officeart/2008/layout/VerticalCurvedList"/>
    <dgm:cxn modelId="{025A26BE-4EA7-400F-9562-C6F7F57B2759}" type="presParOf" srcId="{3A2E780B-F0EC-4B55-8964-23FADC9D28D0}" destId="{7396869B-7ECD-4677-9BB5-73785AC7CE17}" srcOrd="0" destOrd="0" presId="urn:microsoft.com/office/officeart/2008/layout/VerticalCurvedList"/>
    <dgm:cxn modelId="{7B06953E-5389-4CA5-B094-B296B5F776C4}" type="presParOf" srcId="{7396869B-7ECD-4677-9BB5-73785AC7CE17}" destId="{915CF638-87B4-4EE0-BDB7-DF5798B0C5ED}" srcOrd="0" destOrd="0" presId="urn:microsoft.com/office/officeart/2008/layout/VerticalCurvedList"/>
    <dgm:cxn modelId="{9C555B08-0122-4E65-A2B7-05D620474A40}" type="presParOf" srcId="{7396869B-7ECD-4677-9BB5-73785AC7CE17}" destId="{0A4786D3-6C1F-491F-9BDA-6487CDAE6A18}" srcOrd="1" destOrd="0" presId="urn:microsoft.com/office/officeart/2008/layout/VerticalCurvedList"/>
    <dgm:cxn modelId="{1E688F10-8885-46B4-B9A7-8422D5DCA13A}" type="presParOf" srcId="{7396869B-7ECD-4677-9BB5-73785AC7CE17}" destId="{41D68BD5-CD9A-417C-B337-10FD8E81FD94}" srcOrd="2" destOrd="0" presId="urn:microsoft.com/office/officeart/2008/layout/VerticalCurvedList"/>
    <dgm:cxn modelId="{78803E05-4712-4311-B366-D8EED3AF69E0}" type="presParOf" srcId="{7396869B-7ECD-4677-9BB5-73785AC7CE17}" destId="{8AFFCA1E-C054-4702-81F5-A14E505B7DD1}" srcOrd="3" destOrd="0" presId="urn:microsoft.com/office/officeart/2008/layout/VerticalCurvedList"/>
    <dgm:cxn modelId="{237B2513-BECA-494F-A4AB-3C4FD69EDA77}" type="presParOf" srcId="{3A2E780B-F0EC-4B55-8964-23FADC9D28D0}" destId="{2F6C2B69-449D-4A5B-8ABC-598D5FFB5328}" srcOrd="1" destOrd="0" presId="urn:microsoft.com/office/officeart/2008/layout/VerticalCurvedList"/>
    <dgm:cxn modelId="{A21F6AD9-0BC8-416B-947F-B218DE18664B}" type="presParOf" srcId="{3A2E780B-F0EC-4B55-8964-23FADC9D28D0}" destId="{020EFFEB-3409-4338-8F90-E9181258F5DE}" srcOrd="2" destOrd="0" presId="urn:microsoft.com/office/officeart/2008/layout/VerticalCurvedList"/>
    <dgm:cxn modelId="{DC528988-F30F-4454-8F96-3174A13CEDF1}" type="presParOf" srcId="{020EFFEB-3409-4338-8F90-E9181258F5DE}" destId="{668EEA3A-8F78-4402-9A92-515697ED4E4A}" srcOrd="0" destOrd="0" presId="urn:microsoft.com/office/officeart/2008/layout/VerticalCurvedList"/>
    <dgm:cxn modelId="{C0BFC017-2AFE-48F7-A1A9-FCE87596B600}" type="presParOf" srcId="{3A2E780B-F0EC-4B55-8964-23FADC9D28D0}" destId="{3B964F8B-0546-4112-BFA5-86C344F30022}" srcOrd="3" destOrd="0" presId="urn:microsoft.com/office/officeart/2008/layout/VerticalCurvedList"/>
    <dgm:cxn modelId="{D6661BCC-5AB9-4B4B-877D-57BFD10660CC}" type="presParOf" srcId="{3A2E780B-F0EC-4B55-8964-23FADC9D28D0}" destId="{5F6D25FE-C048-4245-8E91-56AC188FFB86}" srcOrd="4" destOrd="0" presId="urn:microsoft.com/office/officeart/2008/layout/VerticalCurvedList"/>
    <dgm:cxn modelId="{A9D2F094-BAA3-45EE-B6E4-7436976B7895}" type="presParOf" srcId="{5F6D25FE-C048-4245-8E91-56AC188FFB86}" destId="{7C348DB0-ED54-491A-90A6-F549F836E57A}" srcOrd="0" destOrd="0" presId="urn:microsoft.com/office/officeart/2008/layout/VerticalCurvedList"/>
    <dgm:cxn modelId="{D3DBA62D-3CBE-486E-9911-2B3654DF1A5C}" type="presParOf" srcId="{3A2E780B-F0EC-4B55-8964-23FADC9D28D0}" destId="{9DFA0D45-71C9-4744-9380-E0678938DE59}" srcOrd="5" destOrd="0" presId="urn:microsoft.com/office/officeart/2008/layout/VerticalCurvedList"/>
    <dgm:cxn modelId="{AD3CE6E9-FD24-414C-A2A7-65AE8CBEE631}" type="presParOf" srcId="{3A2E780B-F0EC-4B55-8964-23FADC9D28D0}" destId="{5EFB9804-FF5D-451C-ADA4-DB12BC6B9225}" srcOrd="6" destOrd="0" presId="urn:microsoft.com/office/officeart/2008/layout/VerticalCurvedList"/>
    <dgm:cxn modelId="{A292160B-7901-4A51-B4CE-60D4B5391888}" type="presParOf" srcId="{5EFB9804-FF5D-451C-ADA4-DB12BC6B9225}" destId="{CFFF468F-A992-4593-BEE8-00504A40A9BA}" srcOrd="0" destOrd="0" presId="urn:microsoft.com/office/officeart/2008/layout/VerticalCurvedList"/>
    <dgm:cxn modelId="{5439F019-EB03-423E-825D-A3FD547BE411}" type="presParOf" srcId="{3A2E780B-F0EC-4B55-8964-23FADC9D28D0}" destId="{A06A1928-FAA9-4702-B63E-69A5264B55AA}" srcOrd="7" destOrd="0" presId="urn:microsoft.com/office/officeart/2008/layout/VerticalCurvedList"/>
    <dgm:cxn modelId="{0EAAD6B4-197E-43E3-9B85-C0ABAAED5D8B}" type="presParOf" srcId="{3A2E780B-F0EC-4B55-8964-23FADC9D28D0}" destId="{DFFC7AE5-92FA-48FC-893A-67E4EBD54D15}" srcOrd="8" destOrd="0" presId="urn:microsoft.com/office/officeart/2008/layout/VerticalCurvedList"/>
    <dgm:cxn modelId="{F3BFD07F-6E38-43D9-AF8F-0C7880573E50}" type="presParOf" srcId="{DFFC7AE5-92FA-48FC-893A-67E4EBD54D15}" destId="{C3EC8FC5-A753-465C-B737-2A56A908316A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23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3B91D2A-40FC-4872-A604-6043987E9442}">
      <dsp:nvSpPr>
        <dsp:cNvPr id="0" name=""/>
        <dsp:cNvSpPr/>
      </dsp:nvSpPr>
      <dsp:spPr>
        <a:xfrm>
          <a:off x="2409630" y="1372328"/>
          <a:ext cx="1015650" cy="1015650"/>
        </a:xfrm>
        <a:prstGeom prst="ellipse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z-Cyrl-UZ" sz="1100" b="1" kern="1200" dirty="0" smtClean="0"/>
            <a:t>Микро марказ</a:t>
          </a:r>
          <a:endParaRPr lang="ru-RU" sz="1100" b="1" kern="1200" dirty="0"/>
        </a:p>
      </dsp:txBody>
      <dsp:txXfrm>
        <a:off x="2558368" y="1521066"/>
        <a:ext cx="718174" cy="718174"/>
      </dsp:txXfrm>
    </dsp:sp>
    <dsp:sp modelId="{23578F7D-07C5-4C10-9569-7831FBE42F1E}">
      <dsp:nvSpPr>
        <dsp:cNvPr id="0" name=""/>
        <dsp:cNvSpPr/>
      </dsp:nvSpPr>
      <dsp:spPr>
        <a:xfrm rot="10800000">
          <a:off x="1423944" y="1735423"/>
          <a:ext cx="931472" cy="289460"/>
        </a:xfrm>
        <a:prstGeom prst="lef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5">
                <a:tint val="60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tint val="60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tint val="6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D9592335-73FB-4073-81CE-98D05C6FB80E}">
      <dsp:nvSpPr>
        <dsp:cNvPr id="0" name=""/>
        <dsp:cNvSpPr/>
      </dsp:nvSpPr>
      <dsp:spPr>
        <a:xfrm>
          <a:off x="941510" y="1494206"/>
          <a:ext cx="964868" cy="771894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z-Cyrl-UZ" sz="1200" b="1" kern="1200" dirty="0"/>
            <a:t>Умумий овқатланиш                 4</a:t>
          </a:r>
          <a:r>
            <a:rPr lang="uz-Cyrl-UZ" sz="1400" b="1" kern="1200" dirty="0"/>
            <a:t> </a:t>
          </a:r>
          <a:r>
            <a:rPr lang="uz-Cyrl-UZ" sz="1200" b="1" kern="1200" dirty="0"/>
            <a:t>нафар ишчи</a:t>
          </a:r>
          <a:endParaRPr lang="ru-RU" sz="1200" b="1" kern="1200" dirty="0"/>
        </a:p>
      </dsp:txBody>
      <dsp:txXfrm>
        <a:off x="964118" y="1516814"/>
        <a:ext cx="919652" cy="726678"/>
      </dsp:txXfrm>
    </dsp:sp>
    <dsp:sp modelId="{92CA6487-643F-4BA9-B4F4-518598C6C835}">
      <dsp:nvSpPr>
        <dsp:cNvPr id="0" name=""/>
        <dsp:cNvSpPr/>
      </dsp:nvSpPr>
      <dsp:spPr>
        <a:xfrm rot="13454100">
          <a:off x="1698035" y="1010959"/>
          <a:ext cx="950695" cy="289460"/>
        </a:xfrm>
        <a:prstGeom prst="lef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5">
                <a:tint val="60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tint val="60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tint val="6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E2D37B7C-8C0D-42F6-878E-CB90A8C12A17}">
      <dsp:nvSpPr>
        <dsp:cNvPr id="0" name=""/>
        <dsp:cNvSpPr/>
      </dsp:nvSpPr>
      <dsp:spPr>
        <a:xfrm>
          <a:off x="1350369" y="438138"/>
          <a:ext cx="964868" cy="771894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z-Cyrl-UZ" sz="1200" b="1" kern="1200" dirty="0"/>
            <a:t>Дорихона </a:t>
          </a: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z-Cyrl-UZ" sz="1200" b="1" kern="1200" dirty="0"/>
            <a:t> </a:t>
          </a:r>
          <a:r>
            <a:rPr lang="uz-Cyrl-UZ" sz="1400" b="1" kern="1200" dirty="0"/>
            <a:t>2 </a:t>
          </a:r>
          <a:r>
            <a:rPr lang="uz-Cyrl-UZ" sz="1200" b="1" kern="1200" dirty="0"/>
            <a:t> нафар ишчи</a:t>
          </a:r>
          <a:endParaRPr lang="ru-RU" sz="1200" b="1" kern="1200" dirty="0"/>
        </a:p>
      </dsp:txBody>
      <dsp:txXfrm>
        <a:off x="1372977" y="460746"/>
        <a:ext cx="919652" cy="726678"/>
      </dsp:txXfrm>
    </dsp:sp>
    <dsp:sp modelId="{EF4F1CC3-8F18-4991-97AE-87086287608E}">
      <dsp:nvSpPr>
        <dsp:cNvPr id="0" name=""/>
        <dsp:cNvSpPr/>
      </dsp:nvSpPr>
      <dsp:spPr>
        <a:xfrm rot="16200000">
          <a:off x="2451719" y="707649"/>
          <a:ext cx="931472" cy="289460"/>
        </a:xfrm>
        <a:prstGeom prst="lef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5">
                <a:tint val="60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tint val="60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tint val="6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F82A5F6B-F198-4D46-880D-4CFF99282BED}">
      <dsp:nvSpPr>
        <dsp:cNvPr id="0" name=""/>
        <dsp:cNvSpPr/>
      </dsp:nvSpPr>
      <dsp:spPr>
        <a:xfrm>
          <a:off x="2435021" y="695"/>
          <a:ext cx="964868" cy="771894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z-Cyrl-UZ" sz="1200" b="1" kern="1200" dirty="0"/>
            <a:t>Озиқ-овқат дўкони             2 нафар ишчи</a:t>
          </a:r>
          <a:endParaRPr lang="ru-RU" sz="1200" b="1" kern="1200" dirty="0"/>
        </a:p>
      </dsp:txBody>
      <dsp:txXfrm>
        <a:off x="2457629" y="23303"/>
        <a:ext cx="919652" cy="726678"/>
      </dsp:txXfrm>
    </dsp:sp>
    <dsp:sp modelId="{BDA8C846-F15A-4CAF-9CF2-84D1058DC8C2}">
      <dsp:nvSpPr>
        <dsp:cNvPr id="0" name=""/>
        <dsp:cNvSpPr/>
      </dsp:nvSpPr>
      <dsp:spPr>
        <a:xfrm rot="18900000">
          <a:off x="3178465" y="1008677"/>
          <a:ext cx="931472" cy="289460"/>
        </a:xfrm>
        <a:prstGeom prst="lef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5">
                <a:tint val="60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tint val="60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tint val="6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660E1871-9F14-46D0-9D0C-AC330F24F45B}">
      <dsp:nvSpPr>
        <dsp:cNvPr id="0" name=""/>
        <dsp:cNvSpPr/>
      </dsp:nvSpPr>
      <dsp:spPr>
        <a:xfrm>
          <a:off x="3491093" y="438134"/>
          <a:ext cx="964868" cy="771894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z-Cyrl-UZ" sz="1200" b="1" kern="1200" dirty="0"/>
            <a:t>Тикувчилик цехи                       6 нафар ишчи</a:t>
          </a:r>
          <a:endParaRPr lang="ru-RU" sz="1200" b="1" kern="1200" dirty="0"/>
        </a:p>
      </dsp:txBody>
      <dsp:txXfrm>
        <a:off x="3513701" y="460742"/>
        <a:ext cx="919652" cy="726678"/>
      </dsp:txXfrm>
    </dsp:sp>
    <dsp:sp modelId="{A048EB15-53AF-4C01-AE5F-BDAA4786A979}">
      <dsp:nvSpPr>
        <dsp:cNvPr id="0" name=""/>
        <dsp:cNvSpPr/>
      </dsp:nvSpPr>
      <dsp:spPr>
        <a:xfrm>
          <a:off x="3483863" y="1735423"/>
          <a:ext cx="1006557" cy="289460"/>
        </a:xfrm>
        <a:prstGeom prst="lef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5">
                <a:tint val="60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tint val="60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tint val="6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CB62DBDE-95D7-4037-94F8-24BA67D9C339}">
      <dsp:nvSpPr>
        <dsp:cNvPr id="0" name=""/>
        <dsp:cNvSpPr/>
      </dsp:nvSpPr>
      <dsp:spPr>
        <a:xfrm>
          <a:off x="3916821" y="1494206"/>
          <a:ext cx="1147199" cy="771894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0955" tIns="20955" rIns="20955" bIns="20955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z-Cyrl-UZ" sz="1100" b="1" kern="1200" dirty="0"/>
            <a:t>Эркаклар  ва аёллар сартарошхонаси</a:t>
          </a:r>
          <a:br>
            <a:rPr lang="uz-Cyrl-UZ" sz="1100" b="1" kern="1200" dirty="0"/>
          </a:br>
          <a:r>
            <a:rPr lang="uz-Cyrl-UZ" sz="1400" b="1" kern="1200" dirty="0"/>
            <a:t>3 </a:t>
          </a:r>
          <a:r>
            <a:rPr lang="uz-Cyrl-UZ" sz="1100" b="1" kern="1200" dirty="0"/>
            <a:t>нафар ишчи</a:t>
          </a:r>
          <a:endParaRPr lang="ru-RU" sz="1100" b="1" kern="1200" dirty="0"/>
        </a:p>
      </dsp:txBody>
      <dsp:txXfrm>
        <a:off x="3939429" y="1516814"/>
        <a:ext cx="1101983" cy="726678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A4786D3-6C1F-491F-9BDA-6487CDAE6A18}">
      <dsp:nvSpPr>
        <dsp:cNvPr id="0" name=""/>
        <dsp:cNvSpPr/>
      </dsp:nvSpPr>
      <dsp:spPr>
        <a:xfrm>
          <a:off x="-5737592" y="-618616"/>
          <a:ext cx="6830922" cy="6830922"/>
        </a:xfrm>
        <a:prstGeom prst="blockArc">
          <a:avLst>
            <a:gd name="adj1" fmla="val 18900000"/>
            <a:gd name="adj2" fmla="val 2700000"/>
            <a:gd name="adj3" fmla="val 316"/>
          </a:avLst>
        </a:prstGeom>
        <a:noFill/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F6C2B69-449D-4A5B-8ABC-598D5FFB5328}">
      <dsp:nvSpPr>
        <dsp:cNvPr id="0" name=""/>
        <dsp:cNvSpPr/>
      </dsp:nvSpPr>
      <dsp:spPr>
        <a:xfrm>
          <a:off x="572299" y="487112"/>
          <a:ext cx="3416150" cy="1105883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19649" tIns="30480" rIns="30480" bIns="30480" numCol="1" spcCol="1270" anchor="ctr" anchorCtr="0">
          <a:noAutofit/>
        </a:bodyPr>
        <a:lstStyle/>
        <a:p>
          <a:pPr lvl="0" algn="l" defTabSz="511175">
            <a:lnSpc>
              <a:spcPct val="80000"/>
            </a:lnSpc>
            <a:spcBef>
              <a:spcPct val="0"/>
            </a:spcBef>
            <a:spcAft>
              <a:spcPct val="35000"/>
            </a:spcAft>
          </a:pPr>
          <a:r>
            <a:rPr lang="en-US" sz="1150" kern="1200" dirty="0">
              <a:latin typeface="+mn-lt"/>
            </a:rPr>
            <a:t>I. </a:t>
          </a:r>
          <a:r>
            <a:rPr lang="uz-Cyrl-UZ" sz="1150" kern="1200" dirty="0">
              <a:latin typeface="+mn-lt"/>
            </a:rPr>
            <a:t>Эртанги экин</a:t>
          </a:r>
          <a:br>
            <a:rPr lang="uz-Cyrl-UZ" sz="1150" kern="1200" dirty="0">
              <a:latin typeface="+mn-lt"/>
            </a:rPr>
          </a:br>
          <a:r>
            <a:rPr lang="uz-Cyrl-UZ" sz="1150" b="1" i="1" kern="1200" dirty="0">
              <a:latin typeface="+mn-lt"/>
              <a:cs typeface="Times New Roman" panose="02020603050405020304" pitchFamily="18" charset="0"/>
            </a:rPr>
            <a:t>(февраль-март ойларида)</a:t>
          </a:r>
          <a:endParaRPr lang="ru-RU" sz="1150" kern="1200" dirty="0">
            <a:latin typeface="+mn-lt"/>
          </a:endParaRPr>
        </a:p>
        <a:p>
          <a:pPr marL="57150" lvl="1" indent="-57150" algn="l" defTabSz="511175">
            <a:lnSpc>
              <a:spcPct val="8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z-Cyrl-UZ" sz="1150" kern="1200">
              <a:latin typeface="+mn-lt"/>
            </a:rPr>
            <a:t>Картошка - 15 сотих ер майдонига</a:t>
          </a:r>
          <a:br>
            <a:rPr lang="uz-Cyrl-UZ" sz="1150" kern="1200">
              <a:latin typeface="+mn-lt"/>
            </a:rPr>
          </a:br>
          <a:r>
            <a:rPr lang="uz-Cyrl-UZ" sz="1150" kern="1200">
              <a:latin typeface="+mn-lt"/>
            </a:rPr>
            <a:t>ўртача 370 кг уруғлик</a:t>
          </a:r>
          <a:endParaRPr lang="ru-RU" sz="1150" kern="1200" dirty="0">
            <a:latin typeface="+mn-lt"/>
          </a:endParaRPr>
        </a:p>
      </dsp:txBody>
      <dsp:txXfrm>
        <a:off x="572299" y="487112"/>
        <a:ext cx="3416150" cy="1105883"/>
      </dsp:txXfrm>
    </dsp:sp>
    <dsp:sp modelId="{668EEA3A-8F78-4402-9A92-515697ED4E4A}">
      <dsp:nvSpPr>
        <dsp:cNvPr id="0" name=""/>
        <dsp:cNvSpPr/>
      </dsp:nvSpPr>
      <dsp:spPr>
        <a:xfrm>
          <a:off x="90949" y="558703"/>
          <a:ext cx="962700" cy="962700"/>
        </a:xfrm>
        <a:prstGeom prst="ellipse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B964F8B-0546-4112-BFA5-86C344F30022}">
      <dsp:nvSpPr>
        <dsp:cNvPr id="0" name=""/>
        <dsp:cNvSpPr/>
      </dsp:nvSpPr>
      <dsp:spPr>
        <a:xfrm>
          <a:off x="1019870" y="1630096"/>
          <a:ext cx="2968580" cy="1162302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19649" tIns="30480" rIns="30480" bIns="30480" numCol="1" spcCol="1270" anchor="t" anchorCtr="0">
          <a:noAutofit/>
        </a:bodyPr>
        <a:lstStyle/>
        <a:p>
          <a:pPr lvl="0" algn="l" defTabSz="511175">
            <a:lnSpc>
              <a:spcPct val="80000"/>
            </a:lnSpc>
            <a:spcBef>
              <a:spcPct val="0"/>
            </a:spcBef>
            <a:spcAft>
              <a:spcPct val="35000"/>
            </a:spcAft>
          </a:pPr>
          <a:r>
            <a:rPr lang="en-US" sz="1150" kern="1200">
              <a:latin typeface="+mn-lt"/>
            </a:rPr>
            <a:t>II. </a:t>
          </a:r>
          <a:r>
            <a:rPr lang="uz-Cyrl-UZ" sz="1150" kern="1200">
              <a:latin typeface="+mn-lt"/>
            </a:rPr>
            <a:t>Ўртанги экин </a:t>
          </a:r>
          <a:r>
            <a:rPr lang="uz-Cyrl-UZ" sz="1150" b="1" i="1" kern="1200">
              <a:latin typeface="+mn-lt"/>
              <a:cs typeface="Times New Roman" panose="02020603050405020304" pitchFamily="18" charset="0"/>
            </a:rPr>
            <a:t>(июнь ойида)</a:t>
          </a:r>
          <a:endParaRPr lang="ru-RU" sz="1150" kern="1200" dirty="0">
            <a:latin typeface="+mn-lt"/>
          </a:endParaRPr>
        </a:p>
        <a:p>
          <a:pPr marL="57150" lvl="1" indent="-57150" algn="l" defTabSz="511175">
            <a:lnSpc>
              <a:spcPct val="8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z-Cyrl-UZ" sz="1150" kern="1200" dirty="0">
              <a:latin typeface="+mn-lt"/>
            </a:rPr>
            <a:t>Сабзи - 10 сотих ер майдонига</a:t>
          </a:r>
          <a:br>
            <a:rPr lang="uz-Cyrl-UZ" sz="1150" kern="1200" dirty="0">
              <a:latin typeface="+mn-lt"/>
            </a:rPr>
          </a:br>
          <a:r>
            <a:rPr lang="uz-Cyrl-UZ" sz="1150" kern="1200" dirty="0">
              <a:latin typeface="+mn-lt"/>
            </a:rPr>
            <a:t>1,1 кг уруғлик;</a:t>
          </a:r>
          <a:endParaRPr lang="ru-RU" sz="1150" kern="1200" dirty="0">
            <a:latin typeface="+mn-lt"/>
          </a:endParaRPr>
        </a:p>
        <a:p>
          <a:pPr marL="57150" lvl="1" indent="-57150" algn="l" defTabSz="511175">
            <a:lnSpc>
              <a:spcPct val="8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z-Cyrl-UZ" sz="1150" kern="1200" dirty="0">
              <a:latin typeface="+mn-lt"/>
            </a:rPr>
            <a:t>Бақлажон - 4 сотих ер майдонига</a:t>
          </a:r>
          <a:br>
            <a:rPr lang="uz-Cyrl-UZ" sz="1150" kern="1200" dirty="0">
              <a:latin typeface="+mn-lt"/>
            </a:rPr>
          </a:br>
          <a:r>
            <a:rPr lang="uz-Cyrl-UZ" sz="1150" kern="1200" dirty="0">
              <a:latin typeface="+mn-lt"/>
            </a:rPr>
            <a:t>1 200 дона кўчат;</a:t>
          </a:r>
          <a:endParaRPr lang="ru-RU" sz="1150" kern="1200" dirty="0">
            <a:latin typeface="+mn-lt"/>
          </a:endParaRPr>
        </a:p>
        <a:p>
          <a:pPr marL="57150" lvl="1" indent="-57150" algn="l" defTabSz="511175">
            <a:lnSpc>
              <a:spcPct val="8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z-Cyrl-UZ" sz="1150" kern="1200" dirty="0">
              <a:latin typeface="+mn-lt"/>
            </a:rPr>
            <a:t>Булғор қалампири - 1 сотих ер</a:t>
          </a:r>
          <a:br>
            <a:rPr lang="uz-Cyrl-UZ" sz="1150" kern="1200" dirty="0">
              <a:latin typeface="+mn-lt"/>
            </a:rPr>
          </a:br>
          <a:r>
            <a:rPr lang="uz-Cyrl-UZ" sz="1150" kern="1200" dirty="0">
              <a:latin typeface="+mn-lt"/>
            </a:rPr>
            <a:t> майдонига 450 дона кўчат.</a:t>
          </a:r>
          <a:endParaRPr lang="ru-RU" sz="1150" kern="1200" dirty="0">
            <a:latin typeface="+mn-lt"/>
          </a:endParaRPr>
        </a:p>
      </dsp:txBody>
      <dsp:txXfrm>
        <a:off x="1019870" y="1630096"/>
        <a:ext cx="2968580" cy="1162302"/>
      </dsp:txXfrm>
    </dsp:sp>
    <dsp:sp modelId="{7C348DB0-ED54-491A-90A6-F549F836E57A}">
      <dsp:nvSpPr>
        <dsp:cNvPr id="0" name=""/>
        <dsp:cNvSpPr/>
      </dsp:nvSpPr>
      <dsp:spPr>
        <a:xfrm>
          <a:off x="538520" y="1729897"/>
          <a:ext cx="962700" cy="962700"/>
        </a:xfrm>
        <a:prstGeom prst="ellipse">
          <a:avLst/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DFA0D45-71C9-4744-9380-E0678938DE59}">
      <dsp:nvSpPr>
        <dsp:cNvPr id="0" name=""/>
        <dsp:cNvSpPr/>
      </dsp:nvSpPr>
      <dsp:spPr>
        <a:xfrm>
          <a:off x="1019870" y="2829499"/>
          <a:ext cx="2968580" cy="1105883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19649" tIns="30480" rIns="30480" bIns="30480" numCol="1" spcCol="1270" anchor="ctr" anchorCtr="0">
          <a:noAutofit/>
        </a:bodyPr>
        <a:lstStyle/>
        <a:p>
          <a:pPr lvl="0" algn="l" defTabSz="511175">
            <a:lnSpc>
              <a:spcPct val="80000"/>
            </a:lnSpc>
            <a:spcBef>
              <a:spcPct val="0"/>
            </a:spcBef>
            <a:spcAft>
              <a:spcPct val="35000"/>
            </a:spcAft>
          </a:pPr>
          <a:r>
            <a:rPr lang="uz-Cyrl-UZ" sz="1150" kern="1200" dirty="0">
              <a:latin typeface="+mn-lt"/>
            </a:rPr>
            <a:t>Жами харажатлар 5,7 млн сўм</a:t>
          </a:r>
          <a:endParaRPr lang="ru-RU" sz="1150" kern="1200" dirty="0">
            <a:latin typeface="+mn-lt"/>
          </a:endParaRPr>
        </a:p>
        <a:p>
          <a:pPr marL="57150" lvl="1" indent="-57150" algn="l" defTabSz="511175">
            <a:lnSpc>
              <a:spcPct val="8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z-Cyrl-UZ" sz="1150" kern="1200" dirty="0">
              <a:latin typeface="+mn-lt"/>
            </a:rPr>
            <a:t>уруғлик ва кўчатлар 3,7 млн сўм;</a:t>
          </a:r>
          <a:endParaRPr lang="ru-RU" sz="1150" kern="1200" dirty="0">
            <a:latin typeface="+mn-lt"/>
          </a:endParaRPr>
        </a:p>
        <a:p>
          <a:pPr marL="57150" lvl="1" indent="-57150" algn="l" defTabSz="511175">
            <a:lnSpc>
              <a:spcPct val="8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z-Cyrl-UZ" sz="1150" kern="1200" dirty="0">
              <a:latin typeface="+mn-lt"/>
            </a:rPr>
            <a:t>бошқа харажатлар 2,0 млн сўм.</a:t>
          </a:r>
          <a:endParaRPr lang="ru-RU" sz="1150" kern="1200" dirty="0">
            <a:latin typeface="+mn-lt"/>
          </a:endParaRPr>
        </a:p>
      </dsp:txBody>
      <dsp:txXfrm>
        <a:off x="1019870" y="2829499"/>
        <a:ext cx="2968580" cy="1105883"/>
      </dsp:txXfrm>
    </dsp:sp>
    <dsp:sp modelId="{CFFF468F-A992-4593-BEE8-00504A40A9BA}">
      <dsp:nvSpPr>
        <dsp:cNvPr id="0" name=""/>
        <dsp:cNvSpPr/>
      </dsp:nvSpPr>
      <dsp:spPr>
        <a:xfrm>
          <a:off x="561705" y="2895070"/>
          <a:ext cx="962700" cy="962700"/>
        </a:xfrm>
        <a:prstGeom prst="ellipse">
          <a:avLst/>
        </a:prstGeom>
        <a:blipFill rotWithShape="0">
          <a:blip xmlns:r="http://schemas.openxmlformats.org/officeDocument/2006/relationships" r:embed="rId3"/>
          <a:stretch>
            <a:fillRect/>
          </a:stretch>
        </a:blipFill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06A1928-FAA9-4702-B63E-69A5264B55AA}">
      <dsp:nvSpPr>
        <dsp:cNvPr id="0" name=""/>
        <dsp:cNvSpPr/>
      </dsp:nvSpPr>
      <dsp:spPr>
        <a:xfrm>
          <a:off x="572299" y="4000693"/>
          <a:ext cx="3416150" cy="1105883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19649" tIns="30480" rIns="30480" bIns="30480" numCol="1" spcCol="1270" anchor="t" anchorCtr="0">
          <a:noAutofit/>
        </a:bodyPr>
        <a:lstStyle/>
        <a:p>
          <a:pPr lvl="0" algn="l" defTabSz="511175">
            <a:lnSpc>
              <a:spcPct val="80000"/>
            </a:lnSpc>
            <a:spcBef>
              <a:spcPct val="0"/>
            </a:spcBef>
            <a:spcAft>
              <a:spcPct val="35000"/>
            </a:spcAft>
          </a:pPr>
          <a:r>
            <a:rPr lang="uz-Cyrl-UZ" sz="1150" kern="1200" dirty="0">
              <a:latin typeface="+mn-lt"/>
            </a:rPr>
            <a:t>Олинадиган ялпи ҳосил ва соф фойда</a:t>
          </a:r>
          <a:br>
            <a:rPr lang="uz-Cyrl-UZ" sz="1150" kern="1200" dirty="0">
              <a:latin typeface="+mn-lt"/>
            </a:rPr>
          </a:br>
          <a:r>
            <a:rPr lang="uz-Cyrl-UZ" sz="1150" kern="1200" dirty="0">
              <a:latin typeface="+mn-lt"/>
            </a:rPr>
            <a:t>24,6 млн сўмлик  7,7 тонна ҳосил</a:t>
          </a:r>
          <a:endParaRPr lang="ru-RU" sz="1150" kern="1200" dirty="0">
            <a:latin typeface="+mn-lt"/>
          </a:endParaRPr>
        </a:p>
        <a:p>
          <a:pPr marL="57150" lvl="1" indent="-57150" algn="l" defTabSz="511175">
            <a:lnSpc>
              <a:spcPct val="8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z-Cyrl-UZ" sz="1150" kern="1200" dirty="0">
              <a:latin typeface="+mn-lt"/>
            </a:rPr>
            <a:t>Картошка: 3,3 тонна (12,4 млн сўм);</a:t>
          </a:r>
          <a:endParaRPr lang="ru-RU" sz="1150" kern="1200" dirty="0">
            <a:latin typeface="+mn-lt"/>
          </a:endParaRPr>
        </a:p>
        <a:p>
          <a:pPr marL="57150" lvl="1" indent="-57150" algn="l" defTabSz="511175">
            <a:lnSpc>
              <a:spcPct val="8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z-Cyrl-UZ" sz="1150" kern="1200" dirty="0">
              <a:latin typeface="+mn-lt"/>
            </a:rPr>
            <a:t>Сабзи: 3 тонна (9,3 млн сўм);</a:t>
          </a:r>
          <a:endParaRPr lang="ru-RU" sz="1150" kern="1200" dirty="0">
            <a:latin typeface="+mn-lt"/>
          </a:endParaRPr>
        </a:p>
        <a:p>
          <a:pPr marL="57150" lvl="1" indent="-57150" algn="l" defTabSz="511175">
            <a:lnSpc>
              <a:spcPct val="8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z-Cyrl-UZ" sz="1150" kern="1200" dirty="0">
              <a:latin typeface="+mn-lt"/>
            </a:rPr>
            <a:t>Бақлажон: 1,2 тонна (2,4 млн сўм);</a:t>
          </a:r>
          <a:endParaRPr lang="ru-RU" sz="1150" kern="1200" dirty="0">
            <a:latin typeface="+mn-lt"/>
          </a:endParaRPr>
        </a:p>
        <a:p>
          <a:pPr marL="57150" lvl="1" indent="-57150" algn="l" defTabSz="511175">
            <a:lnSpc>
              <a:spcPct val="8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z-Cyrl-UZ" sz="1150" kern="1200" dirty="0">
              <a:latin typeface="+mn-lt"/>
            </a:rPr>
            <a:t>Булғор қалампири: 200 кг (500 минг сўм).</a:t>
          </a:r>
          <a:endParaRPr lang="ru-RU" sz="1150" kern="1200" dirty="0">
            <a:latin typeface="+mn-lt"/>
          </a:endParaRPr>
        </a:p>
      </dsp:txBody>
      <dsp:txXfrm>
        <a:off x="572299" y="4000693"/>
        <a:ext cx="3416150" cy="1105883"/>
      </dsp:txXfrm>
    </dsp:sp>
    <dsp:sp modelId="{C3EC8FC5-A753-465C-B737-2A56A908316A}">
      <dsp:nvSpPr>
        <dsp:cNvPr id="0" name=""/>
        <dsp:cNvSpPr/>
      </dsp:nvSpPr>
      <dsp:spPr>
        <a:xfrm>
          <a:off x="90949" y="4072284"/>
          <a:ext cx="962700" cy="962700"/>
        </a:xfrm>
        <a:prstGeom prst="ellipse">
          <a:avLst/>
        </a:prstGeom>
        <a:blipFill rotWithShape="0">
          <a:blip xmlns:r="http://schemas.openxmlformats.org/officeDocument/2006/relationships" r:embed="rId4"/>
          <a:stretch>
            <a:fillRect/>
          </a:stretch>
        </a:blipFill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A4786D3-6C1F-491F-9BDA-6487CDAE6A18}">
      <dsp:nvSpPr>
        <dsp:cNvPr id="0" name=""/>
        <dsp:cNvSpPr/>
      </dsp:nvSpPr>
      <dsp:spPr>
        <a:xfrm>
          <a:off x="-5737592" y="-618616"/>
          <a:ext cx="6830922" cy="6830922"/>
        </a:xfrm>
        <a:prstGeom prst="blockArc">
          <a:avLst>
            <a:gd name="adj1" fmla="val 18900000"/>
            <a:gd name="adj2" fmla="val 2700000"/>
            <a:gd name="adj3" fmla="val 316"/>
          </a:avLst>
        </a:prstGeom>
        <a:noFill/>
        <a:ln w="12700" cap="flat" cmpd="sng" algn="ctr">
          <a:solidFill>
            <a:schemeClr val="accent2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F6C2B69-449D-4A5B-8ABC-598D5FFB5328}">
      <dsp:nvSpPr>
        <dsp:cNvPr id="0" name=""/>
        <dsp:cNvSpPr/>
      </dsp:nvSpPr>
      <dsp:spPr>
        <a:xfrm>
          <a:off x="572299" y="487112"/>
          <a:ext cx="3416150" cy="1105883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19649" tIns="30480" rIns="30480" bIns="30480" numCol="1" spcCol="1270" anchor="ctr" anchorCtr="0">
          <a:noAutofit/>
        </a:bodyPr>
        <a:lstStyle/>
        <a:p>
          <a:pPr lvl="0" algn="l" defTabSz="511175">
            <a:lnSpc>
              <a:spcPct val="80000"/>
            </a:lnSpc>
            <a:spcBef>
              <a:spcPct val="0"/>
            </a:spcBef>
            <a:spcAft>
              <a:spcPct val="35000"/>
            </a:spcAft>
          </a:pPr>
          <a:r>
            <a:rPr lang="en-US" sz="1150" kern="1200" dirty="0">
              <a:latin typeface="+mn-lt"/>
            </a:rPr>
            <a:t>I. </a:t>
          </a:r>
          <a:r>
            <a:rPr lang="uz-Cyrl-UZ" sz="1150" kern="1200" dirty="0">
              <a:latin typeface="+mn-lt"/>
            </a:rPr>
            <a:t>Эртанги экин</a:t>
          </a:r>
          <a:br>
            <a:rPr lang="uz-Cyrl-UZ" sz="1150" kern="1200" dirty="0">
              <a:latin typeface="+mn-lt"/>
            </a:rPr>
          </a:br>
          <a:r>
            <a:rPr lang="uz-Cyrl-UZ" sz="1150" b="1" i="1" kern="1200" dirty="0">
              <a:latin typeface="+mn-lt"/>
              <a:cs typeface="Times New Roman" panose="02020603050405020304" pitchFamily="18" charset="0"/>
            </a:rPr>
            <a:t>(февраль-март ойларида)</a:t>
          </a:r>
          <a:endParaRPr lang="ru-RU" sz="1150" kern="1200" dirty="0">
            <a:latin typeface="+mn-lt"/>
          </a:endParaRPr>
        </a:p>
        <a:p>
          <a:pPr marL="57150" lvl="1" indent="-57150" algn="l" defTabSz="511175">
            <a:lnSpc>
              <a:spcPct val="8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z-Cyrl-UZ" sz="1150" kern="1200" dirty="0">
              <a:latin typeface="+mn-lt"/>
            </a:rPr>
            <a:t>Қовун (плёнка остида) - 15 сотих ер майдонига</a:t>
          </a:r>
          <a:br>
            <a:rPr lang="uz-Cyrl-UZ" sz="1150" kern="1200" dirty="0">
              <a:latin typeface="+mn-lt"/>
            </a:rPr>
          </a:br>
          <a:r>
            <a:rPr lang="uz-Cyrl-UZ" sz="1150" kern="1200" dirty="0">
              <a:latin typeface="+mn-lt"/>
            </a:rPr>
            <a:t>ўртача 1,5 кг уруғлик</a:t>
          </a:r>
          <a:endParaRPr lang="ru-RU" sz="1150" kern="1200" dirty="0">
            <a:latin typeface="+mn-lt"/>
          </a:endParaRPr>
        </a:p>
      </dsp:txBody>
      <dsp:txXfrm>
        <a:off x="572299" y="487112"/>
        <a:ext cx="3416150" cy="1105883"/>
      </dsp:txXfrm>
    </dsp:sp>
    <dsp:sp modelId="{668EEA3A-8F78-4402-9A92-515697ED4E4A}">
      <dsp:nvSpPr>
        <dsp:cNvPr id="0" name=""/>
        <dsp:cNvSpPr/>
      </dsp:nvSpPr>
      <dsp:spPr>
        <a:xfrm>
          <a:off x="90949" y="558703"/>
          <a:ext cx="962700" cy="962700"/>
        </a:xfrm>
        <a:prstGeom prst="ellipse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B964F8B-0546-4112-BFA5-86C344F30022}">
      <dsp:nvSpPr>
        <dsp:cNvPr id="0" name=""/>
        <dsp:cNvSpPr/>
      </dsp:nvSpPr>
      <dsp:spPr>
        <a:xfrm>
          <a:off x="1019870" y="1630096"/>
          <a:ext cx="2968580" cy="1162302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19649" tIns="30480" rIns="30480" bIns="30480" numCol="1" spcCol="1270" anchor="t" anchorCtr="0">
          <a:noAutofit/>
        </a:bodyPr>
        <a:lstStyle/>
        <a:p>
          <a:pPr lvl="0" algn="l" defTabSz="511175">
            <a:lnSpc>
              <a:spcPct val="80000"/>
            </a:lnSpc>
            <a:spcBef>
              <a:spcPct val="0"/>
            </a:spcBef>
            <a:spcAft>
              <a:spcPct val="35000"/>
            </a:spcAft>
          </a:pPr>
          <a:r>
            <a:rPr lang="en-US" sz="1150" kern="1200">
              <a:latin typeface="+mn-lt"/>
            </a:rPr>
            <a:t>II. </a:t>
          </a:r>
          <a:r>
            <a:rPr lang="uz-Cyrl-UZ" sz="1150" kern="1200">
              <a:latin typeface="+mn-lt"/>
            </a:rPr>
            <a:t>Ўртанги экин </a:t>
          </a:r>
          <a:r>
            <a:rPr lang="uz-Cyrl-UZ" sz="1150" b="1" i="1" kern="1200">
              <a:latin typeface="+mn-lt"/>
              <a:cs typeface="Times New Roman" panose="02020603050405020304" pitchFamily="18" charset="0"/>
            </a:rPr>
            <a:t>(июнь ойида)</a:t>
          </a:r>
          <a:endParaRPr lang="ru-RU" sz="1150" kern="1200" dirty="0">
            <a:latin typeface="+mn-lt"/>
          </a:endParaRPr>
        </a:p>
        <a:p>
          <a:pPr marL="57150" lvl="1" indent="-57150" algn="l" defTabSz="511175">
            <a:lnSpc>
              <a:spcPct val="8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z-Cyrl-UZ" sz="1150" kern="1200" dirty="0">
              <a:latin typeface="+mn-lt"/>
            </a:rPr>
            <a:t>Сабзи - 10 сотих ер майдонига</a:t>
          </a:r>
          <a:br>
            <a:rPr lang="uz-Cyrl-UZ" sz="1150" kern="1200" dirty="0">
              <a:latin typeface="+mn-lt"/>
            </a:rPr>
          </a:br>
          <a:r>
            <a:rPr lang="uz-Cyrl-UZ" sz="1150" kern="1200" dirty="0">
              <a:latin typeface="+mn-lt"/>
            </a:rPr>
            <a:t>1,1 кг уруғлик;</a:t>
          </a:r>
          <a:endParaRPr lang="ru-RU" sz="1150" kern="1200" dirty="0">
            <a:latin typeface="+mn-lt"/>
          </a:endParaRPr>
        </a:p>
        <a:p>
          <a:pPr marL="57150" lvl="1" indent="-57150" algn="l" defTabSz="511175">
            <a:lnSpc>
              <a:spcPct val="8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z-Cyrl-UZ" sz="1150" kern="1200" dirty="0">
              <a:latin typeface="+mn-lt"/>
            </a:rPr>
            <a:t>Бақлажон - 4 сотих ер майдонига</a:t>
          </a:r>
          <a:br>
            <a:rPr lang="uz-Cyrl-UZ" sz="1150" kern="1200" dirty="0">
              <a:latin typeface="+mn-lt"/>
            </a:rPr>
          </a:br>
          <a:r>
            <a:rPr lang="uz-Cyrl-UZ" sz="1150" kern="1200" dirty="0">
              <a:latin typeface="+mn-lt"/>
            </a:rPr>
            <a:t>1 200 дона кўчат;</a:t>
          </a:r>
          <a:endParaRPr lang="ru-RU" sz="1150" kern="1200" dirty="0">
            <a:latin typeface="+mn-lt"/>
          </a:endParaRPr>
        </a:p>
        <a:p>
          <a:pPr marL="57150" lvl="1" indent="-57150" algn="l" defTabSz="511175">
            <a:lnSpc>
              <a:spcPct val="8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z-Cyrl-UZ" sz="1150" kern="1200" dirty="0">
              <a:latin typeface="+mn-lt"/>
            </a:rPr>
            <a:t>Булғор қалампири - 1 сотих ер</a:t>
          </a:r>
          <a:br>
            <a:rPr lang="uz-Cyrl-UZ" sz="1150" kern="1200" dirty="0">
              <a:latin typeface="+mn-lt"/>
            </a:rPr>
          </a:br>
          <a:r>
            <a:rPr lang="uz-Cyrl-UZ" sz="1150" kern="1200" dirty="0">
              <a:latin typeface="+mn-lt"/>
            </a:rPr>
            <a:t> майдонига 450 дона кўчат.</a:t>
          </a:r>
          <a:endParaRPr lang="ru-RU" sz="1150" kern="1200" dirty="0">
            <a:latin typeface="+mn-lt"/>
          </a:endParaRPr>
        </a:p>
      </dsp:txBody>
      <dsp:txXfrm>
        <a:off x="1019870" y="1630096"/>
        <a:ext cx="2968580" cy="1162302"/>
      </dsp:txXfrm>
    </dsp:sp>
    <dsp:sp modelId="{7C348DB0-ED54-491A-90A6-F549F836E57A}">
      <dsp:nvSpPr>
        <dsp:cNvPr id="0" name=""/>
        <dsp:cNvSpPr/>
      </dsp:nvSpPr>
      <dsp:spPr>
        <a:xfrm>
          <a:off x="538520" y="1729897"/>
          <a:ext cx="962700" cy="962700"/>
        </a:xfrm>
        <a:prstGeom prst="ellipse">
          <a:avLst/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DFA0D45-71C9-4744-9380-E0678938DE59}">
      <dsp:nvSpPr>
        <dsp:cNvPr id="0" name=""/>
        <dsp:cNvSpPr/>
      </dsp:nvSpPr>
      <dsp:spPr>
        <a:xfrm>
          <a:off x="1019870" y="2829499"/>
          <a:ext cx="2968580" cy="1105883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19649" tIns="30480" rIns="30480" bIns="30480" numCol="1" spcCol="1270" anchor="ctr" anchorCtr="0">
          <a:noAutofit/>
        </a:bodyPr>
        <a:lstStyle/>
        <a:p>
          <a:pPr lvl="0" algn="l" defTabSz="511175">
            <a:lnSpc>
              <a:spcPct val="80000"/>
            </a:lnSpc>
            <a:spcBef>
              <a:spcPct val="0"/>
            </a:spcBef>
            <a:spcAft>
              <a:spcPct val="35000"/>
            </a:spcAft>
          </a:pPr>
          <a:r>
            <a:rPr lang="uz-Cyrl-UZ" sz="1150" kern="1200" dirty="0">
              <a:latin typeface="+mn-lt"/>
            </a:rPr>
            <a:t>Жами харажатлар 10,6 млн сўм</a:t>
          </a:r>
          <a:endParaRPr lang="ru-RU" sz="1150" kern="1200" dirty="0">
            <a:latin typeface="+mn-lt"/>
          </a:endParaRPr>
        </a:p>
        <a:p>
          <a:pPr marL="57150" lvl="1" indent="-57150" algn="l" defTabSz="511175">
            <a:lnSpc>
              <a:spcPct val="8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z-Cyrl-UZ" sz="1150" kern="1200" dirty="0">
              <a:latin typeface="+mn-lt"/>
            </a:rPr>
            <a:t>уруғлик ва кўчатлар 2,0 млн сўм;</a:t>
          </a:r>
          <a:endParaRPr lang="ru-RU" sz="1150" kern="1200" dirty="0">
            <a:latin typeface="+mn-lt"/>
          </a:endParaRPr>
        </a:p>
        <a:p>
          <a:pPr marL="57150" lvl="1" indent="-57150" algn="l" defTabSz="511175">
            <a:lnSpc>
              <a:spcPct val="8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z-Cyrl-UZ" sz="1150" kern="1200" dirty="0">
              <a:latin typeface="+mn-lt"/>
            </a:rPr>
            <a:t>бошқа харажатлар 8,6 млн сўм.</a:t>
          </a:r>
          <a:endParaRPr lang="ru-RU" sz="1150" kern="1200" dirty="0">
            <a:latin typeface="+mn-lt"/>
          </a:endParaRPr>
        </a:p>
      </dsp:txBody>
      <dsp:txXfrm>
        <a:off x="1019870" y="2829499"/>
        <a:ext cx="2968580" cy="1105883"/>
      </dsp:txXfrm>
    </dsp:sp>
    <dsp:sp modelId="{CFFF468F-A992-4593-BEE8-00504A40A9BA}">
      <dsp:nvSpPr>
        <dsp:cNvPr id="0" name=""/>
        <dsp:cNvSpPr/>
      </dsp:nvSpPr>
      <dsp:spPr>
        <a:xfrm>
          <a:off x="561705" y="2895070"/>
          <a:ext cx="962700" cy="962700"/>
        </a:xfrm>
        <a:prstGeom prst="ellipse">
          <a:avLst/>
        </a:prstGeom>
        <a:blipFill rotWithShape="0">
          <a:blip xmlns:r="http://schemas.openxmlformats.org/officeDocument/2006/relationships" r:embed="rId3"/>
          <a:stretch>
            <a:fillRect/>
          </a:stretch>
        </a:blip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06A1928-FAA9-4702-B63E-69A5264B55AA}">
      <dsp:nvSpPr>
        <dsp:cNvPr id="0" name=""/>
        <dsp:cNvSpPr/>
      </dsp:nvSpPr>
      <dsp:spPr>
        <a:xfrm>
          <a:off x="572299" y="4000693"/>
          <a:ext cx="3416150" cy="1105883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19649" tIns="30480" rIns="30480" bIns="30480" numCol="1" spcCol="1270" anchor="t" anchorCtr="0">
          <a:noAutofit/>
        </a:bodyPr>
        <a:lstStyle/>
        <a:p>
          <a:pPr lvl="0" algn="l" defTabSz="511175">
            <a:lnSpc>
              <a:spcPct val="80000"/>
            </a:lnSpc>
            <a:spcBef>
              <a:spcPct val="0"/>
            </a:spcBef>
            <a:spcAft>
              <a:spcPct val="35000"/>
            </a:spcAft>
          </a:pPr>
          <a:r>
            <a:rPr lang="uz-Cyrl-UZ" sz="1150" kern="1200" dirty="0">
              <a:latin typeface="+mn-lt"/>
            </a:rPr>
            <a:t>Олинадиган ялпи ҳосил ва соф фойда</a:t>
          </a:r>
          <a:br>
            <a:rPr lang="uz-Cyrl-UZ" sz="1150" kern="1200" dirty="0">
              <a:latin typeface="+mn-lt"/>
            </a:rPr>
          </a:br>
          <a:r>
            <a:rPr lang="uz-Cyrl-UZ" sz="1150" kern="1200" dirty="0">
              <a:latin typeface="+mn-lt"/>
            </a:rPr>
            <a:t>36,9 млн сўмлик  11,9 тонна ҳосил</a:t>
          </a:r>
          <a:endParaRPr lang="ru-RU" sz="1150" kern="1200" dirty="0">
            <a:latin typeface="+mn-lt"/>
          </a:endParaRPr>
        </a:p>
        <a:p>
          <a:pPr marL="57150" lvl="1" indent="-57150" algn="l" defTabSz="511175">
            <a:lnSpc>
              <a:spcPct val="8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z-Cyrl-UZ" sz="1150" kern="1200" dirty="0">
              <a:latin typeface="+mn-lt"/>
            </a:rPr>
            <a:t>Қовун: 7,5 тонна (12,4 млн сўм);</a:t>
          </a:r>
          <a:endParaRPr lang="ru-RU" sz="1150" kern="1200" dirty="0">
            <a:latin typeface="+mn-lt"/>
          </a:endParaRPr>
        </a:p>
        <a:p>
          <a:pPr marL="57150" lvl="1" indent="-57150" algn="l" defTabSz="511175">
            <a:lnSpc>
              <a:spcPct val="8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z-Cyrl-UZ" sz="1150" kern="1200" dirty="0">
              <a:latin typeface="+mn-lt"/>
            </a:rPr>
            <a:t>Сабзи: 3 тонна (9,3 млн сўм);</a:t>
          </a:r>
          <a:endParaRPr lang="ru-RU" sz="1150" kern="1200" dirty="0">
            <a:latin typeface="+mn-lt"/>
          </a:endParaRPr>
        </a:p>
        <a:p>
          <a:pPr marL="57150" lvl="1" indent="-57150" algn="l" defTabSz="511175">
            <a:lnSpc>
              <a:spcPct val="8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z-Cyrl-UZ" sz="1150" kern="1200" dirty="0">
              <a:latin typeface="+mn-lt"/>
            </a:rPr>
            <a:t>Бақлажон: 1,2 тонна (2,4 млн сўм);</a:t>
          </a:r>
          <a:endParaRPr lang="ru-RU" sz="1150" kern="1200" dirty="0">
            <a:latin typeface="+mn-lt"/>
          </a:endParaRPr>
        </a:p>
        <a:p>
          <a:pPr marL="57150" lvl="1" indent="-57150" algn="l" defTabSz="511175">
            <a:lnSpc>
              <a:spcPct val="8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z-Cyrl-UZ" sz="1150" kern="1200" dirty="0">
              <a:latin typeface="+mn-lt"/>
            </a:rPr>
            <a:t>Булғор қалампири: 200 кг (500 минг сўм).</a:t>
          </a:r>
          <a:endParaRPr lang="ru-RU" sz="1150" kern="1200" dirty="0">
            <a:latin typeface="+mn-lt"/>
          </a:endParaRPr>
        </a:p>
      </dsp:txBody>
      <dsp:txXfrm>
        <a:off x="572299" y="4000693"/>
        <a:ext cx="3416150" cy="1105883"/>
      </dsp:txXfrm>
    </dsp:sp>
    <dsp:sp modelId="{C3EC8FC5-A753-465C-B737-2A56A908316A}">
      <dsp:nvSpPr>
        <dsp:cNvPr id="0" name=""/>
        <dsp:cNvSpPr/>
      </dsp:nvSpPr>
      <dsp:spPr>
        <a:xfrm>
          <a:off x="90949" y="4072284"/>
          <a:ext cx="962700" cy="962700"/>
        </a:xfrm>
        <a:prstGeom prst="ellipse">
          <a:avLst/>
        </a:prstGeom>
        <a:blipFill rotWithShape="0">
          <a:blip xmlns:r="http://schemas.openxmlformats.org/officeDocument/2006/relationships" r:embed="rId4"/>
          <a:stretch>
            <a:fillRect/>
          </a:stretch>
        </a:blip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A4786D3-6C1F-491F-9BDA-6487CDAE6A18}">
      <dsp:nvSpPr>
        <dsp:cNvPr id="0" name=""/>
        <dsp:cNvSpPr/>
      </dsp:nvSpPr>
      <dsp:spPr>
        <a:xfrm>
          <a:off x="-5829531" y="-673225"/>
          <a:ext cx="6940139" cy="6940139"/>
        </a:xfrm>
        <a:prstGeom prst="blockArc">
          <a:avLst>
            <a:gd name="adj1" fmla="val 18900000"/>
            <a:gd name="adj2" fmla="val 2700000"/>
            <a:gd name="adj3" fmla="val 311"/>
          </a:avLst>
        </a:prstGeom>
        <a:noFill/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F6C2B69-449D-4A5B-8ABC-598D5FFB5328}">
      <dsp:nvSpPr>
        <dsp:cNvPr id="0" name=""/>
        <dsp:cNvSpPr/>
      </dsp:nvSpPr>
      <dsp:spPr>
        <a:xfrm>
          <a:off x="581320" y="450124"/>
          <a:ext cx="3470856" cy="1123593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29572" tIns="30480" rIns="30480" bIns="30480" numCol="1" spcCol="1270" anchor="ctr" anchorCtr="0">
          <a:noAutofit/>
        </a:bodyPr>
        <a:lstStyle/>
        <a:p>
          <a:pPr lvl="0" algn="l" defTabSz="511175">
            <a:lnSpc>
              <a:spcPct val="80000"/>
            </a:lnSpc>
            <a:spcBef>
              <a:spcPct val="0"/>
            </a:spcBef>
            <a:spcAft>
              <a:spcPct val="35000"/>
            </a:spcAft>
          </a:pPr>
          <a:r>
            <a:rPr lang="en-US" sz="1150" kern="1200" dirty="0">
              <a:latin typeface="+mn-lt"/>
            </a:rPr>
            <a:t>I. </a:t>
          </a:r>
          <a:r>
            <a:rPr lang="uz-Cyrl-UZ" sz="1150" kern="1200" dirty="0">
              <a:latin typeface="+mn-lt"/>
            </a:rPr>
            <a:t>Эртанги экин</a:t>
          </a:r>
          <a:br>
            <a:rPr lang="uz-Cyrl-UZ" sz="1150" kern="1200" dirty="0">
              <a:latin typeface="+mn-lt"/>
            </a:rPr>
          </a:br>
          <a:r>
            <a:rPr lang="uz-Cyrl-UZ" sz="1150" b="1" i="1" kern="1200" dirty="0">
              <a:latin typeface="+mn-lt"/>
              <a:cs typeface="Times New Roman" panose="02020603050405020304" pitchFamily="18" charset="0"/>
            </a:rPr>
            <a:t>(февраль-март ойларида)</a:t>
          </a:r>
          <a:endParaRPr lang="ru-RU" sz="1150" kern="1200" dirty="0">
            <a:latin typeface="+mn-lt"/>
          </a:endParaRPr>
        </a:p>
        <a:p>
          <a:pPr marL="57150" lvl="1" indent="-57150" algn="l" defTabSz="511175">
            <a:lnSpc>
              <a:spcPct val="8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z-Cyrl-UZ" sz="1150" kern="1200">
              <a:latin typeface="+mn-lt"/>
            </a:rPr>
            <a:t>Картошка - 15 сотих ер майдонига</a:t>
          </a:r>
          <a:br>
            <a:rPr lang="uz-Cyrl-UZ" sz="1150" kern="1200">
              <a:latin typeface="+mn-lt"/>
            </a:rPr>
          </a:br>
          <a:r>
            <a:rPr lang="uz-Cyrl-UZ" sz="1150" kern="1200">
              <a:latin typeface="+mn-lt"/>
            </a:rPr>
            <a:t>ўртача 370 кг уруғлик</a:t>
          </a:r>
          <a:endParaRPr lang="ru-RU" sz="1150" kern="1200" dirty="0">
            <a:latin typeface="+mn-lt"/>
          </a:endParaRPr>
        </a:p>
      </dsp:txBody>
      <dsp:txXfrm>
        <a:off x="581320" y="450124"/>
        <a:ext cx="3470856" cy="1123593"/>
      </dsp:txXfrm>
    </dsp:sp>
    <dsp:sp modelId="{668EEA3A-8F78-4402-9A92-515697ED4E4A}">
      <dsp:nvSpPr>
        <dsp:cNvPr id="0" name=""/>
        <dsp:cNvSpPr/>
      </dsp:nvSpPr>
      <dsp:spPr>
        <a:xfrm>
          <a:off x="92261" y="522862"/>
          <a:ext cx="978117" cy="978117"/>
        </a:xfrm>
        <a:prstGeom prst="ellipse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B964F8B-0546-4112-BFA5-86C344F30022}">
      <dsp:nvSpPr>
        <dsp:cNvPr id="0" name=""/>
        <dsp:cNvSpPr/>
      </dsp:nvSpPr>
      <dsp:spPr>
        <a:xfrm>
          <a:off x="1036058" y="1611412"/>
          <a:ext cx="3016118" cy="1180914"/>
        </a:xfrm>
        <a:prstGeom prst="rect">
          <a:avLst/>
        </a:prstGeom>
        <a:solidFill>
          <a:schemeClr val="accent5">
            <a:hueOff val="-2252848"/>
            <a:satOff val="-5806"/>
            <a:lumOff val="-3922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29572" tIns="30480" rIns="30480" bIns="30480" numCol="1" spcCol="1270" anchor="t" anchorCtr="0">
          <a:noAutofit/>
        </a:bodyPr>
        <a:lstStyle/>
        <a:p>
          <a:pPr lvl="0" algn="l" defTabSz="511175">
            <a:lnSpc>
              <a:spcPct val="80000"/>
            </a:lnSpc>
            <a:spcBef>
              <a:spcPct val="0"/>
            </a:spcBef>
            <a:spcAft>
              <a:spcPct val="35000"/>
            </a:spcAft>
          </a:pPr>
          <a:r>
            <a:rPr lang="en-US" sz="1150" kern="1200" dirty="0">
              <a:latin typeface="+mn-lt"/>
            </a:rPr>
            <a:t>II. </a:t>
          </a:r>
          <a:r>
            <a:rPr lang="uz-Cyrl-UZ" sz="1150" kern="1200" dirty="0">
              <a:latin typeface="+mn-lt"/>
            </a:rPr>
            <a:t>Ўртанги экин </a:t>
          </a:r>
          <a:br>
            <a:rPr lang="uz-Cyrl-UZ" sz="1150" kern="1200" dirty="0">
              <a:latin typeface="+mn-lt"/>
            </a:rPr>
          </a:br>
          <a:r>
            <a:rPr lang="uz-Cyrl-UZ" sz="1150" b="1" i="1" kern="1200" dirty="0">
              <a:latin typeface="+mn-lt"/>
              <a:cs typeface="Times New Roman" panose="02020603050405020304" pitchFamily="18" charset="0"/>
            </a:rPr>
            <a:t>(июль-август ойларида)</a:t>
          </a:r>
          <a:endParaRPr lang="ru-RU" sz="1150" kern="1200" dirty="0">
            <a:latin typeface="+mn-lt"/>
          </a:endParaRPr>
        </a:p>
        <a:p>
          <a:pPr marL="57150" lvl="1" indent="-57150" algn="l" defTabSz="511175">
            <a:lnSpc>
              <a:spcPct val="7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z-Cyrl-UZ" sz="1150" kern="1200" dirty="0">
              <a:latin typeface="+mn-lt"/>
            </a:rPr>
            <a:t>Сабзи - 10 сотих ер майдонига</a:t>
          </a:r>
          <a:br>
            <a:rPr lang="uz-Cyrl-UZ" sz="1150" kern="1200" dirty="0">
              <a:latin typeface="+mn-lt"/>
            </a:rPr>
          </a:br>
          <a:r>
            <a:rPr lang="uz-Cyrl-UZ" sz="1150" kern="1200" dirty="0">
              <a:latin typeface="+mn-lt"/>
            </a:rPr>
            <a:t>1,1 кг уруғлик;</a:t>
          </a:r>
          <a:endParaRPr lang="ru-RU" sz="1150" kern="1200" dirty="0">
            <a:latin typeface="+mn-lt"/>
          </a:endParaRPr>
        </a:p>
        <a:p>
          <a:pPr marL="57150" lvl="1" indent="-57150" algn="l" defTabSz="511175">
            <a:lnSpc>
              <a:spcPct val="7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z-Cyrl-UZ" sz="1150" kern="1200" dirty="0">
              <a:latin typeface="+mn-lt"/>
            </a:rPr>
            <a:t>Чеснок - 4 сотих ер майдонига</a:t>
          </a:r>
          <a:br>
            <a:rPr lang="uz-Cyrl-UZ" sz="1150" kern="1200" dirty="0">
              <a:latin typeface="+mn-lt"/>
            </a:rPr>
          </a:br>
          <a:r>
            <a:rPr lang="uz-Cyrl-UZ" sz="1150" kern="1200" dirty="0">
              <a:latin typeface="+mn-lt"/>
            </a:rPr>
            <a:t>18 кг уруғлик;</a:t>
          </a:r>
          <a:endParaRPr lang="ru-RU" sz="1150" kern="1200" dirty="0">
            <a:latin typeface="+mn-lt"/>
          </a:endParaRPr>
        </a:p>
        <a:p>
          <a:pPr marL="57150" lvl="1" indent="-57150" algn="l" defTabSz="511175">
            <a:lnSpc>
              <a:spcPct val="7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z-Cyrl-UZ" sz="1150" kern="1200" dirty="0">
              <a:latin typeface="+mn-lt"/>
            </a:rPr>
            <a:t>Кўкат - 1 сотих ер майдонига </a:t>
          </a:r>
          <a:br>
            <a:rPr lang="uz-Cyrl-UZ" sz="1150" kern="1200" dirty="0">
              <a:latin typeface="+mn-lt"/>
            </a:rPr>
          </a:br>
          <a:r>
            <a:rPr lang="uz-Cyrl-UZ" sz="1150" kern="1200" dirty="0">
              <a:latin typeface="+mn-lt"/>
            </a:rPr>
            <a:t>100 гр уруғлик.</a:t>
          </a:r>
          <a:endParaRPr lang="ru-RU" sz="1150" kern="1200" dirty="0">
            <a:latin typeface="+mn-lt"/>
          </a:endParaRPr>
        </a:p>
      </dsp:txBody>
      <dsp:txXfrm>
        <a:off x="1036058" y="1611412"/>
        <a:ext cx="3016118" cy="1180914"/>
      </dsp:txXfrm>
    </dsp:sp>
    <dsp:sp modelId="{7C348DB0-ED54-491A-90A6-F549F836E57A}">
      <dsp:nvSpPr>
        <dsp:cNvPr id="0" name=""/>
        <dsp:cNvSpPr/>
      </dsp:nvSpPr>
      <dsp:spPr>
        <a:xfrm>
          <a:off x="546999" y="1712811"/>
          <a:ext cx="978117" cy="978117"/>
        </a:xfrm>
        <a:prstGeom prst="ellipse">
          <a:avLst/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 w="12700" cap="flat" cmpd="sng" algn="ctr">
          <a:solidFill>
            <a:schemeClr val="accent5">
              <a:hueOff val="-2252848"/>
              <a:satOff val="-5806"/>
              <a:lumOff val="-3922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DFA0D45-71C9-4744-9380-E0678938DE59}">
      <dsp:nvSpPr>
        <dsp:cNvPr id="0" name=""/>
        <dsp:cNvSpPr/>
      </dsp:nvSpPr>
      <dsp:spPr>
        <a:xfrm>
          <a:off x="1036058" y="2830022"/>
          <a:ext cx="3016118" cy="1123593"/>
        </a:xfrm>
        <a:prstGeom prst="rect">
          <a:avLst/>
        </a:prstGeom>
        <a:solidFill>
          <a:schemeClr val="accent5">
            <a:hueOff val="-4505695"/>
            <a:satOff val="-11613"/>
            <a:lumOff val="-7843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29572" tIns="30480" rIns="30480" bIns="30480" numCol="1" spcCol="1270" anchor="ctr" anchorCtr="0">
          <a:noAutofit/>
        </a:bodyPr>
        <a:lstStyle/>
        <a:p>
          <a:pPr lvl="0" algn="l" defTabSz="511175">
            <a:lnSpc>
              <a:spcPct val="80000"/>
            </a:lnSpc>
            <a:spcBef>
              <a:spcPct val="0"/>
            </a:spcBef>
            <a:spcAft>
              <a:spcPct val="35000"/>
            </a:spcAft>
          </a:pPr>
          <a:r>
            <a:rPr lang="uz-Cyrl-UZ" sz="1150" kern="1200" dirty="0">
              <a:latin typeface="+mn-lt"/>
            </a:rPr>
            <a:t>Жами харажатлар 13,2 млн сўм</a:t>
          </a:r>
          <a:endParaRPr lang="ru-RU" sz="1150" kern="1200" dirty="0">
            <a:latin typeface="+mn-lt"/>
          </a:endParaRPr>
        </a:p>
        <a:p>
          <a:pPr marL="57150" lvl="1" indent="-57150" algn="l" defTabSz="511175">
            <a:lnSpc>
              <a:spcPct val="8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z-Cyrl-UZ" sz="1150" kern="1200" dirty="0">
              <a:latin typeface="+mn-lt"/>
            </a:rPr>
            <a:t>уруғлик - 2,0 млн сўм;</a:t>
          </a:r>
          <a:endParaRPr lang="ru-RU" sz="1150" kern="1200" dirty="0">
            <a:latin typeface="+mn-lt"/>
          </a:endParaRPr>
        </a:p>
        <a:p>
          <a:pPr marL="57150" lvl="1" indent="-57150" algn="l" defTabSz="511175">
            <a:lnSpc>
              <a:spcPct val="8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z-Cyrl-UZ" sz="1150" kern="1200" dirty="0">
              <a:latin typeface="+mn-lt"/>
            </a:rPr>
            <a:t>иссиқхона қуриш харажатлари – </a:t>
          </a:r>
          <a:br>
            <a:rPr lang="uz-Cyrl-UZ" sz="1150" kern="1200" dirty="0">
              <a:latin typeface="+mn-lt"/>
            </a:rPr>
          </a:br>
          <a:r>
            <a:rPr lang="uz-Cyrl-UZ" sz="1150" kern="1200" dirty="0">
              <a:latin typeface="+mn-lt"/>
            </a:rPr>
            <a:t>9,7 млн сўм;</a:t>
          </a:r>
          <a:endParaRPr lang="ru-RU" sz="1150" kern="1200" dirty="0">
            <a:latin typeface="+mn-lt"/>
          </a:endParaRPr>
        </a:p>
        <a:p>
          <a:pPr marL="57150" lvl="1" indent="-57150" algn="l" defTabSz="511175">
            <a:lnSpc>
              <a:spcPct val="8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z-Cyrl-UZ" sz="1150" kern="1200" dirty="0">
              <a:latin typeface="+mn-lt"/>
            </a:rPr>
            <a:t>бошқа харажатлар - 11,2 млн сўм.</a:t>
          </a:r>
          <a:endParaRPr lang="ru-RU" sz="1150" kern="1200" dirty="0">
            <a:latin typeface="+mn-lt"/>
          </a:endParaRPr>
        </a:p>
      </dsp:txBody>
      <dsp:txXfrm>
        <a:off x="1036058" y="2830022"/>
        <a:ext cx="3016118" cy="1123593"/>
      </dsp:txXfrm>
    </dsp:sp>
    <dsp:sp modelId="{CFFF468F-A992-4593-BEE8-00504A40A9BA}">
      <dsp:nvSpPr>
        <dsp:cNvPr id="0" name=""/>
        <dsp:cNvSpPr/>
      </dsp:nvSpPr>
      <dsp:spPr>
        <a:xfrm>
          <a:off x="570556" y="2896643"/>
          <a:ext cx="978117" cy="978117"/>
        </a:xfrm>
        <a:prstGeom prst="ellipse">
          <a:avLst/>
        </a:prstGeom>
        <a:blipFill rotWithShape="0">
          <a:blip xmlns:r="http://schemas.openxmlformats.org/officeDocument/2006/relationships" r:embed="rId3"/>
          <a:stretch>
            <a:fillRect/>
          </a:stretch>
        </a:blipFill>
        <a:ln w="12700" cap="flat" cmpd="sng" algn="ctr">
          <a:solidFill>
            <a:schemeClr val="accent5">
              <a:hueOff val="-4505695"/>
              <a:satOff val="-11613"/>
              <a:lumOff val="-7843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06A1928-FAA9-4702-B63E-69A5264B55AA}">
      <dsp:nvSpPr>
        <dsp:cNvPr id="0" name=""/>
        <dsp:cNvSpPr/>
      </dsp:nvSpPr>
      <dsp:spPr>
        <a:xfrm>
          <a:off x="581320" y="4019971"/>
          <a:ext cx="3470856" cy="1123593"/>
        </a:xfrm>
        <a:prstGeom prst="rect">
          <a:avLst/>
        </a:prstGeom>
        <a:solidFill>
          <a:schemeClr val="accent5">
            <a:hueOff val="-6758543"/>
            <a:satOff val="-17419"/>
            <a:lumOff val="-11765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29572" tIns="30480" rIns="30480" bIns="30480" numCol="1" spcCol="1270" anchor="t" anchorCtr="0">
          <a:noAutofit/>
        </a:bodyPr>
        <a:lstStyle/>
        <a:p>
          <a:pPr lvl="0" algn="l" defTabSz="511175">
            <a:lnSpc>
              <a:spcPct val="80000"/>
            </a:lnSpc>
            <a:spcBef>
              <a:spcPct val="0"/>
            </a:spcBef>
            <a:spcAft>
              <a:spcPct val="35000"/>
            </a:spcAft>
          </a:pPr>
          <a:r>
            <a:rPr lang="uz-Cyrl-UZ" sz="1150" kern="1200" dirty="0">
              <a:latin typeface="+mn-lt"/>
            </a:rPr>
            <a:t>Олинадиган ялпи ҳосил ва соф фойда</a:t>
          </a:r>
          <a:br>
            <a:rPr lang="uz-Cyrl-UZ" sz="1150" kern="1200" dirty="0">
              <a:latin typeface="+mn-lt"/>
            </a:rPr>
          </a:br>
          <a:r>
            <a:rPr lang="uz-Cyrl-UZ" sz="1150" kern="1200" dirty="0">
              <a:latin typeface="+mn-lt"/>
            </a:rPr>
            <a:t>32,0 млн сўмлик  8,4 тонна ҳосил</a:t>
          </a:r>
          <a:endParaRPr lang="ru-RU" sz="1150" kern="1200" dirty="0">
            <a:latin typeface="+mn-lt"/>
          </a:endParaRPr>
        </a:p>
        <a:p>
          <a:pPr marL="57150" lvl="1" indent="-57150" algn="l" defTabSz="511175">
            <a:lnSpc>
              <a:spcPct val="8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z-Cyrl-UZ" sz="1150" kern="1200" dirty="0">
              <a:latin typeface="+mn-lt"/>
            </a:rPr>
            <a:t>Картошка: 3,7 тонна (16,7 млн сўм);</a:t>
          </a:r>
          <a:endParaRPr lang="ru-RU" sz="1150" kern="1200" dirty="0">
            <a:latin typeface="+mn-lt"/>
          </a:endParaRPr>
        </a:p>
        <a:p>
          <a:pPr marL="57150" lvl="1" indent="-57150" algn="l" defTabSz="511175">
            <a:lnSpc>
              <a:spcPct val="8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z-Cyrl-UZ" sz="1150" kern="1200" dirty="0">
              <a:latin typeface="+mn-lt"/>
            </a:rPr>
            <a:t>Сабзи: 3 тонна (9,3 млн сўм);</a:t>
          </a:r>
          <a:endParaRPr lang="ru-RU" sz="1150" kern="1200" dirty="0">
            <a:latin typeface="+mn-lt"/>
          </a:endParaRPr>
        </a:p>
        <a:p>
          <a:pPr marL="57150" lvl="1" indent="-57150" algn="l" defTabSz="511175">
            <a:lnSpc>
              <a:spcPct val="8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z-Cyrl-UZ" sz="1150" kern="1200" dirty="0">
              <a:latin typeface="+mn-lt"/>
            </a:rPr>
            <a:t>Чеснок: 220 кг (2,3 млн сўм);</a:t>
          </a:r>
          <a:endParaRPr lang="ru-RU" sz="1150" kern="1200" dirty="0">
            <a:latin typeface="+mn-lt"/>
          </a:endParaRPr>
        </a:p>
        <a:p>
          <a:pPr marL="57150" lvl="1" indent="-57150" algn="l" defTabSz="511175">
            <a:lnSpc>
              <a:spcPct val="8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z-Cyrl-UZ" sz="1150" kern="1200" dirty="0">
              <a:latin typeface="+mn-lt"/>
            </a:rPr>
            <a:t>Кўкат: 1,5 минг банд (3,5 млн сўм).</a:t>
          </a:r>
          <a:endParaRPr lang="ru-RU" sz="1150" kern="1200" dirty="0">
            <a:latin typeface="+mn-lt"/>
          </a:endParaRPr>
        </a:p>
      </dsp:txBody>
      <dsp:txXfrm>
        <a:off x="581320" y="4019971"/>
        <a:ext cx="3470856" cy="1123593"/>
      </dsp:txXfrm>
    </dsp:sp>
    <dsp:sp modelId="{C3EC8FC5-A753-465C-B737-2A56A908316A}">
      <dsp:nvSpPr>
        <dsp:cNvPr id="0" name=""/>
        <dsp:cNvSpPr/>
      </dsp:nvSpPr>
      <dsp:spPr>
        <a:xfrm>
          <a:off x="92261" y="4092709"/>
          <a:ext cx="978117" cy="978117"/>
        </a:xfrm>
        <a:prstGeom prst="ellipse">
          <a:avLst/>
        </a:prstGeom>
        <a:blipFill rotWithShape="0">
          <a:blip xmlns:r="http://schemas.openxmlformats.org/officeDocument/2006/relationships" r:embed="rId4"/>
          <a:stretch>
            <a:fillRect/>
          </a:stretch>
        </a:blipFill>
        <a:ln w="12700" cap="flat" cmpd="sng" algn="ctr">
          <a:solidFill>
            <a:schemeClr val="accent5">
              <a:hueOff val="-6758543"/>
              <a:satOff val="-17419"/>
              <a:lumOff val="-11765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4">
  <dgm:title val=""/>
  <dgm:desc val=""/>
  <dgm:catLst>
    <dgm:cat type="relationship" pri="1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5" srcId="1" destId="11" srcOrd="0" destOrd="0"/>
        <dgm:cxn modelId="16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0"/>
              <dgm:param type="spanAng" val="360"/>
              <dgm:param type="ctrShpMap" val="fNode"/>
            </dgm:alg>
          </dgm:if>
          <dgm:else name="Name4">
            <dgm:choose name="Name5">
              <dgm:if name="Name6" axis="ch ch" ptType="node node" st="1 1" cnt="1 0" func="cnt" op="lte" val="3">
                <dgm:alg type="cycle">
                  <dgm:param type="stAng" val="-55"/>
                  <dgm:param type="spanAng" val="110"/>
                  <dgm:param type="ctrShpMap" val="fNode"/>
                </dgm:alg>
              </dgm:if>
              <dgm:else name="Name7">
                <dgm:choose name="Name8">
                  <dgm:if name="Name9" axis="ch ch" ptType="node node" st="1 1" cnt="1 0" func="cnt" op="equ" val="4">
                    <dgm:alg type="cycle">
                      <dgm:param type="stAng" val="-75"/>
                      <dgm:param type="spanAng" val="150"/>
                      <dgm:param type="ctrShpMap" val="fNode"/>
                    </dgm:alg>
                  </dgm:if>
                  <dgm:else name="Name10">
                    <dgm:alg type="cycle">
                      <dgm:param type="stAng" val="-90"/>
                      <dgm:param type="spanAng" val="180"/>
                      <dgm:param type="ctrShpMap" val="fNode"/>
                    </dgm:alg>
                  </dgm:else>
                </dgm:choose>
              </dgm:else>
            </dgm:choose>
          </dgm:else>
        </dgm:choose>
      </dgm:if>
      <dgm:else name="Name11">
        <dgm:choose name="Name12">
          <dgm:if name="Name13" axis="ch ch" ptType="node node" st="1 1" cnt="1 0" func="cnt" op="lte" val="1">
            <dgm:alg type="cycle">
              <dgm:param type="stAng" val="0"/>
              <dgm:param type="spanAng" val="-360"/>
              <dgm:param type="ctrShpMap" val="fNode"/>
            </dgm:alg>
          </dgm:if>
          <dgm:else name="Name14">
            <dgm:choose name="Name15">
              <dgm:if name="Name16" axis="ch ch" ptType="node node" st="1 1" cnt="1 0" func="cnt" op="lte" val="3">
                <dgm:alg type="cycle">
                  <dgm:param type="stAng" val="55"/>
                  <dgm:param type="spanAng" val="-110"/>
                  <dgm:param type="ctrShpMap" val="fNode"/>
                </dgm:alg>
              </dgm:if>
              <dgm:else name="Name17">
                <dgm:choose name="Name18">
                  <dgm:if name="Name19" axis="ch ch" ptType="node node" st="1 1" cnt="1 0" func="cnt" op="equ" val="4">
                    <dgm:alg type="cycle">
                      <dgm:param type="stAng" val="75"/>
                      <dgm:param type="spanAng" val="-150"/>
                      <dgm:param type="ctrShpMap" val="fNode"/>
                    </dgm:alg>
                  </dgm:if>
                  <dgm:else name="Name20">
                    <dgm:alg type="cycle">
                      <dgm:param type="stAng" val="90"/>
                      <dgm:param type="spanAng" val="-180"/>
                      <dgm:param type="ctrShpMap" val="fNode"/>
                    </dgm:alg>
                  </dgm:else>
                </dgm:choose>
              </dgm:else>
            </dgm:choose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fact="0.95"/>
      <dgm:constr type="h" for="ch" forName="parTrans" refType="w" refFor="ch" refForName="centerShape" fact="0.285"/>
      <dgm:constr type="sp" refType="w" refFor="ch" refForName="centerShape" op="equ" fact="0.23"/>
      <dgm:constr type="sibSp" refType="w" refFor="ch" refForName="node" fact="0.1"/>
      <dgm:constr type="primFontSz" for="ch" forName="node" op="equ"/>
    </dgm:constrLst>
    <dgm:choose name="Name21">
      <dgm:if name="Name22" axis="ch ch" ptType="node node" st="1 1" cnt="1 0" func="cnt" op="lte" val="5">
        <dgm:ruleLst>
          <dgm:rule type="w" for="ch" forName="centerShape" val="NaN" fact="0.27" max="NaN"/>
        </dgm:ruleLst>
      </dgm:if>
      <dgm:else name="Name23">
        <dgm:ruleLst>
          <dgm:rule type="w" for="ch" forName="centerShape" val="NaN" fact="0.27" max="NaN"/>
          <dgm:rule type="w" for="ch" forName="node" val="NaN" fact="0.7" max="NaN"/>
        </dgm:ruleLst>
      </dgm:else>
    </dgm:choose>
    <dgm:forEach name="Name24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  <dgm:constr type="primFontSz" val="65"/>
          <dgm:constr type="h" refType="w"/>
        </dgm:constrLst>
        <dgm:ruleLst>
          <dgm:rule type="primFontSz" val="5" fact="NaN" max="NaN"/>
        </dgm:ruleLst>
      </dgm:layoutNode>
      <dgm:forEach name="Name25" axis="ch">
        <dgm:forEach name="Name26" axis="self" ptType="parTrans">
          <dgm:layoutNode name="parTrans" styleLbl="bgSibTrans2D1">
            <dgm:alg type="conn">
              <dgm:param type="begPts" val="auto"/>
              <dgm:param type="endPts" val="ctr"/>
              <dgm:param type="endSty" val="noArr"/>
              <dgm:param type="begSty" val="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begPad" refType="connDist" fact="0.055"/>
              <dgm:constr type="endPad"/>
            </dgm:constrLst>
            <dgm:ruleLst/>
          </dgm:layoutNode>
        </dgm:forEach>
        <dgm:forEach name="Name27" axis="self" ptType="node">
          <dgm:layoutNode name="node" styleLbl="node1">
            <dgm:varLst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primFontSz" val="65"/>
              <dgm:constr type="h" refType="w" fact="0.8"/>
              <dgm:constr type="tMarg" refType="primFontSz" fact="0.15"/>
              <dgm:constr type="bMarg" refType="primFontSz" fact="0.15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18830" cy="495029"/>
          </a:xfrm>
          <a:prstGeom prst="rect">
            <a:avLst/>
          </a:prstGeom>
        </p:spPr>
        <p:txBody>
          <a:bodyPr vert="horz" lIns="91065" tIns="45533" rIns="91065" bIns="45533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5375" y="0"/>
            <a:ext cx="2918830" cy="495029"/>
          </a:xfrm>
          <a:prstGeom prst="rect">
            <a:avLst/>
          </a:prstGeom>
        </p:spPr>
        <p:txBody>
          <a:bodyPr vert="horz" lIns="91065" tIns="45533" rIns="91065" bIns="45533" rtlCol="0"/>
          <a:lstStyle>
            <a:lvl1pPr algn="r">
              <a:defRPr sz="1200"/>
            </a:lvl1pPr>
          </a:lstStyle>
          <a:p>
            <a:fld id="{84D39A49-DF9A-4A1E-9B02-99F927999D84}" type="datetimeFigureOut">
              <a:rPr lang="ru-RU" smtClean="0"/>
              <a:t>18.10.2023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09575" y="1233488"/>
            <a:ext cx="5916613" cy="3328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065" tIns="45533" rIns="91065" bIns="45533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3577" y="4748163"/>
            <a:ext cx="5388610" cy="3884861"/>
          </a:xfrm>
          <a:prstGeom prst="rect">
            <a:avLst/>
          </a:prstGeom>
        </p:spPr>
        <p:txBody>
          <a:bodyPr vert="horz" lIns="91065" tIns="45533" rIns="91065" bIns="45533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1286"/>
            <a:ext cx="2918830" cy="495028"/>
          </a:xfrm>
          <a:prstGeom prst="rect">
            <a:avLst/>
          </a:prstGeom>
        </p:spPr>
        <p:txBody>
          <a:bodyPr vert="horz" lIns="91065" tIns="45533" rIns="91065" bIns="45533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5375" y="9371286"/>
            <a:ext cx="2918830" cy="495028"/>
          </a:xfrm>
          <a:prstGeom prst="rect">
            <a:avLst/>
          </a:prstGeom>
        </p:spPr>
        <p:txBody>
          <a:bodyPr vert="horz" lIns="91065" tIns="45533" rIns="91065" bIns="45533" rtlCol="0" anchor="b"/>
          <a:lstStyle>
            <a:lvl1pPr algn="r">
              <a:defRPr sz="1200"/>
            </a:lvl1pPr>
          </a:lstStyle>
          <a:p>
            <a:fld id="{D6CD42DC-8A6D-4AFE-AA1F-CB3A3E0882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045293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6527557-3F10-4AB9-A073-6A64471821F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5C8B9349-C258-4F52-8645-8D11105C83E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2F22BE8F-2696-4C80-888D-D93BAD4139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220200" y="6356350"/>
            <a:ext cx="2743200" cy="365125"/>
          </a:xfrm>
        </p:spPr>
        <p:txBody>
          <a:bodyPr/>
          <a:lstStyle/>
          <a:p>
            <a:fld id="{545A5CF5-851F-40B0-B643-3210EBA5A8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356691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2006842-03E5-4357-8240-3E41BD6F69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FC196448-ABB1-4C7D-BB8E-885568BFD3F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30CB1121-A77A-4D6F-999A-A1E60213E9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0042D-6BBE-4777-8C10-FF7E8FDB427F}" type="datetime1">
              <a:rPr lang="ru-RU" smtClean="0"/>
              <a:t>18.10.2023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CAE319EA-D35E-4002-8129-7A8B9514E7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040FFAA6-53BE-4DF1-A217-A03366634F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5A5CF5-851F-40B0-B643-3210EBA5A8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3196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35C9D06F-BDF4-4C6A-8D50-1477994A755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0C039244-61E8-4A99-A19B-17B57849ADA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6C183563-2EEB-4FE0-90D8-5021FB9BC7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7F15A9-0D5E-451C-97ED-CCAB10538954}" type="datetime1">
              <a:rPr lang="ru-RU" smtClean="0"/>
              <a:t>18.10.2023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53E1FBFF-F8CE-4398-9BA0-B685C1FFCA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198C45F1-8D49-4DA5-9809-C9274B1ED7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5A5CF5-851F-40B0-B643-3210EBA5A8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094672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DAC23FF-4236-4C08-A326-7B82FF512C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3304A9F-8FBB-4010-8186-57E5D19C914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4E5482F8-7294-4285-8409-38F88B24B5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CCC56A-E744-4118-BE3D-44EC2DC70A83}" type="datetime1">
              <a:rPr lang="ru-RU" smtClean="0"/>
              <a:t>18.10.2023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AFAA3BB3-12FC-4CD3-A2C7-2B31ADDC91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EFC6D465-0753-4A2D-97B0-F50406B471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5A5CF5-851F-40B0-B643-3210EBA5A8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774781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4057761-52DC-41B4-9FA1-B8B6C3144F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685D8810-F6E6-42D0-987F-F07F86F658D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56F387E4-B3E7-4B31-A8D6-4A66F58AFD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78EDF-9F7B-448C-AAFE-3815A9F1CE93}" type="datetime1">
              <a:rPr lang="ru-RU" smtClean="0"/>
              <a:t>18.10.2023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038E4868-CE72-4361-B367-B9C57B796F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307BBCEB-3949-433D-BA0B-9E2877D0AE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5A5CF5-851F-40B0-B643-3210EBA5A8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412115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723C8A8-2F8A-4199-AD1C-77B9EF69F8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3B85662-8802-41AA-B5FC-54A3B3B0AA1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DDECC883-37E6-45A7-8D65-405A1E07114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90040396-5288-468E-A2CE-C012B53FBA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AAEBE0-BC93-4E23-95DC-207B13689996}" type="datetime1">
              <a:rPr lang="ru-RU" smtClean="0"/>
              <a:t>18.10.2023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6EB041B4-5A44-44C6-A42A-C91D1E8A03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F3BEF1FE-F57D-4765-90C4-36E03E64BB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5A5CF5-851F-40B0-B643-3210EBA5A8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667248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E24E1F9-F89C-4996-96FE-D1E5F97B95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1B64EFB9-3430-44E6-804D-D214CFF7572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5417C21A-6A62-4166-897B-F7090742186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89BFE094-4AAA-49CF-B81D-461E68B29FF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BA50BEDC-FFB6-469F-A69D-9A182945121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CCC8BB47-9674-4A17-8536-0454CF0EE9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B2452C-94C7-4B6A-A34B-F8231C90A294}" type="datetime1">
              <a:rPr lang="ru-RU" smtClean="0"/>
              <a:t>18.10.2023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6E07BB24-0D93-4055-AF21-A9DA10FF23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7980FFC1-666B-487C-BD85-A79CBE58AD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5A5CF5-851F-40B0-B643-3210EBA5A8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101662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65B8C65-C1D2-42B6-BBA4-DE47820161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EEF30943-F252-4D75-966D-85177523F8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29FED-10F4-4A94-A844-D66379384369}" type="datetime1">
              <a:rPr lang="ru-RU" smtClean="0"/>
              <a:t>18.10.2023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88E9A2A8-D92A-42C7-8456-F92DDF80DB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60721FAF-FBC1-428E-B62B-197A5D0541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5A5CF5-851F-40B0-B643-3210EBA5A8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335388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CF76A22C-A15F-438B-89F7-191DCF433A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CC6959-13F1-4521-9879-4DE5D588C220}" type="datetime1">
              <a:rPr lang="ru-RU" smtClean="0"/>
              <a:t>18.10.2023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23AFD8FC-A2DD-4238-8E4E-4010736C29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E194597D-0A50-4CB4-8F51-E6E5FD6191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5A5CF5-851F-40B0-B643-3210EBA5A8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540740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02A486C-2F03-4F28-892D-628E5EA988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7E925CE-37B0-4836-8486-E73B8CE09D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15195D51-A585-419F-B1BD-6125EFD5A93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4718BC4A-1F7D-45E4-9046-5F4B66279B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8CCD4E-A75C-459F-9AC7-8A5312E84BE5}" type="datetime1">
              <a:rPr lang="ru-RU" smtClean="0"/>
              <a:t>18.10.2023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0FBEDBFC-95D6-4825-8BE5-3DD546A210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6FFA4066-E173-402A-A19D-A32B1D1A0E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5A5CF5-851F-40B0-B643-3210EBA5A8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671341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89AB4E4-36F1-4B78-8D07-D7F166EBF6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14D87C13-A8A9-495F-B2B7-5D83A08137F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45F192F9-0502-40DD-AF11-AACAACE080D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3E18BE93-3CEE-4BF7-9EE6-3B5EF1C1A6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8C143C-2394-4925-8B7D-9B0A92D17594}" type="datetime1">
              <a:rPr lang="ru-RU" smtClean="0"/>
              <a:t>18.10.2023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881049DC-95B4-4189-914D-BC20C44F5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913DC70F-75D2-46C6-99BD-FBA55B08AC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5A5CF5-851F-40B0-B643-3210EBA5A8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410644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CF0F471-67AB-494D-9F3B-FD8DC8C2EB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E0FCFF8C-42C5-4733-BACD-FFD2363D774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0C7D279E-D0E1-455E-AC77-AD42B79B255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8B3D1F-812B-44CE-BC7A-98EEA2344CB8}" type="datetime1">
              <a:rPr lang="ru-RU" smtClean="0"/>
              <a:t>18.10.2023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66EF8274-BBC4-4C1A-8444-56DB134C94D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A8A1B494-7785-48AF-B5E6-188083538D7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5A5CF5-851F-40B0-B643-3210EBA5A8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29632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jpe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5.png"/><Relationship Id="rId11" Type="http://schemas.openxmlformats.org/officeDocument/2006/relationships/image" Target="../media/image10.jpeg"/><Relationship Id="rId5" Type="http://schemas.openxmlformats.org/officeDocument/2006/relationships/image" Target="../media/image4.jpe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1.xml"/><Relationship Id="rId13" Type="http://schemas.openxmlformats.org/officeDocument/2006/relationships/image" Target="../media/image17.jpeg"/><Relationship Id="rId18" Type="http://schemas.openxmlformats.org/officeDocument/2006/relationships/image" Target="../media/image22.png"/><Relationship Id="rId26" Type="http://schemas.openxmlformats.org/officeDocument/2006/relationships/image" Target="../media/image9.png"/><Relationship Id="rId3" Type="http://schemas.openxmlformats.org/officeDocument/2006/relationships/image" Target="../media/image12.jpeg"/><Relationship Id="rId21" Type="http://schemas.openxmlformats.org/officeDocument/2006/relationships/image" Target="../media/image25.png"/><Relationship Id="rId7" Type="http://schemas.openxmlformats.org/officeDocument/2006/relationships/diagramLayout" Target="../diagrams/layout1.xml"/><Relationship Id="rId12" Type="http://schemas.openxmlformats.org/officeDocument/2006/relationships/image" Target="../media/image16.jpeg"/><Relationship Id="rId17" Type="http://schemas.openxmlformats.org/officeDocument/2006/relationships/image" Target="../media/image21.png"/><Relationship Id="rId25" Type="http://schemas.openxmlformats.org/officeDocument/2006/relationships/image" Target="../media/image29.png"/><Relationship Id="rId2" Type="http://schemas.openxmlformats.org/officeDocument/2006/relationships/image" Target="../media/image11.png"/><Relationship Id="rId16" Type="http://schemas.openxmlformats.org/officeDocument/2006/relationships/image" Target="../media/image20.png"/><Relationship Id="rId20" Type="http://schemas.openxmlformats.org/officeDocument/2006/relationships/image" Target="../media/image24.png"/><Relationship Id="rId1" Type="http://schemas.openxmlformats.org/officeDocument/2006/relationships/slideLayout" Target="../slideLayouts/slideLayout7.xml"/><Relationship Id="rId6" Type="http://schemas.openxmlformats.org/officeDocument/2006/relationships/diagramData" Target="../diagrams/data1.xml"/><Relationship Id="rId11" Type="http://schemas.openxmlformats.org/officeDocument/2006/relationships/image" Target="../media/image15.jpeg"/><Relationship Id="rId24" Type="http://schemas.openxmlformats.org/officeDocument/2006/relationships/image" Target="../media/image28.png"/><Relationship Id="rId5" Type="http://schemas.openxmlformats.org/officeDocument/2006/relationships/image" Target="../media/image14.jpeg"/><Relationship Id="rId15" Type="http://schemas.openxmlformats.org/officeDocument/2006/relationships/image" Target="../media/image19.jpeg"/><Relationship Id="rId23" Type="http://schemas.openxmlformats.org/officeDocument/2006/relationships/image" Target="../media/image27.png"/><Relationship Id="rId10" Type="http://schemas.microsoft.com/office/2007/relationships/diagramDrawing" Target="../diagrams/drawing1.xml"/><Relationship Id="rId19" Type="http://schemas.openxmlformats.org/officeDocument/2006/relationships/image" Target="../media/image23.jpeg"/><Relationship Id="rId4" Type="http://schemas.openxmlformats.org/officeDocument/2006/relationships/image" Target="../media/image13.jpeg"/><Relationship Id="rId9" Type="http://schemas.openxmlformats.org/officeDocument/2006/relationships/diagramColors" Target="../diagrams/colors1.xml"/><Relationship Id="rId14" Type="http://schemas.openxmlformats.org/officeDocument/2006/relationships/image" Target="../media/image18.jpeg"/><Relationship Id="rId22" Type="http://schemas.openxmlformats.org/officeDocument/2006/relationships/image" Target="../media/image26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13" Type="http://schemas.microsoft.com/office/2007/relationships/diagramDrawing" Target="../diagrams/drawing2.xml"/><Relationship Id="rId18" Type="http://schemas.microsoft.com/office/2007/relationships/diagramDrawing" Target="../diagrams/drawing3.xml"/><Relationship Id="rId3" Type="http://schemas.openxmlformats.org/officeDocument/2006/relationships/image" Target="../media/image31.png"/><Relationship Id="rId21" Type="http://schemas.openxmlformats.org/officeDocument/2006/relationships/diagramQuickStyle" Target="../diagrams/quickStyle4.xml"/><Relationship Id="rId7" Type="http://schemas.openxmlformats.org/officeDocument/2006/relationships/image" Target="../media/image33.png"/><Relationship Id="rId12" Type="http://schemas.openxmlformats.org/officeDocument/2006/relationships/diagramColors" Target="../diagrams/colors2.xml"/><Relationship Id="rId17" Type="http://schemas.openxmlformats.org/officeDocument/2006/relationships/diagramColors" Target="../diagrams/colors3.xml"/><Relationship Id="rId2" Type="http://schemas.openxmlformats.org/officeDocument/2006/relationships/image" Target="../media/image30.png"/><Relationship Id="rId16" Type="http://schemas.openxmlformats.org/officeDocument/2006/relationships/diagramQuickStyle" Target="../diagrams/quickStyle3.xml"/><Relationship Id="rId20" Type="http://schemas.openxmlformats.org/officeDocument/2006/relationships/diagramLayout" Target="../diagrams/layout4.xml"/><Relationship Id="rId1" Type="http://schemas.openxmlformats.org/officeDocument/2006/relationships/slideLayout" Target="../slideLayouts/slideLayout2.xml"/><Relationship Id="rId6" Type="http://schemas.microsoft.com/office/2007/relationships/hdphoto" Target="../media/hdphoto2.wdp"/><Relationship Id="rId11" Type="http://schemas.openxmlformats.org/officeDocument/2006/relationships/diagramQuickStyle" Target="../diagrams/quickStyle2.xml"/><Relationship Id="rId5" Type="http://schemas.openxmlformats.org/officeDocument/2006/relationships/image" Target="../media/image32.png"/><Relationship Id="rId15" Type="http://schemas.openxmlformats.org/officeDocument/2006/relationships/diagramLayout" Target="../diagrams/layout3.xml"/><Relationship Id="rId23" Type="http://schemas.microsoft.com/office/2007/relationships/diagramDrawing" Target="../diagrams/drawing4.xml"/><Relationship Id="rId10" Type="http://schemas.openxmlformats.org/officeDocument/2006/relationships/diagramLayout" Target="../diagrams/layout2.xml"/><Relationship Id="rId19" Type="http://schemas.openxmlformats.org/officeDocument/2006/relationships/diagramData" Target="../diagrams/data4.xml"/><Relationship Id="rId4" Type="http://schemas.microsoft.com/office/2007/relationships/hdphoto" Target="../media/hdphoto1.wdp"/><Relationship Id="rId9" Type="http://schemas.openxmlformats.org/officeDocument/2006/relationships/diagramData" Target="../diagrams/data2.xml"/><Relationship Id="rId14" Type="http://schemas.openxmlformats.org/officeDocument/2006/relationships/diagramData" Target="../diagrams/data3.xml"/><Relationship Id="rId22" Type="http://schemas.openxmlformats.org/officeDocument/2006/relationships/diagramColors" Target="../diagrams/colors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4E3ADDAD-63C4-4E4F-9A1E-1D4CAAD46B87}"/>
              </a:ext>
            </a:extLst>
          </p:cNvPr>
          <p:cNvSpPr/>
          <p:nvPr/>
        </p:nvSpPr>
        <p:spPr>
          <a:xfrm>
            <a:off x="845542" y="0"/>
            <a:ext cx="10927000" cy="7266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uz-Cyrl-UZ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БУХОРО ВИЛОЯТИДА 2021-2022 ЙИЛЛАРДА ТУРИЗМ ВА ХИЗМАТ КЎРСАТИШ СОҲАСИДА АМАЛГА ОШИРИЛАДИГАН ИНВЕСТИЦИЯ ЛОЙИҲАЛАРИ ТАҚДИМОТИ</a:t>
            </a:r>
          </a:p>
        </p:txBody>
      </p:sp>
      <p:sp>
        <p:nvSpPr>
          <p:cNvPr id="23" name="AutoShape 4" descr="площадь 2 бесплатно значок из Image Editor Tools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cxnSp>
        <p:nvCxnSpPr>
          <p:cNvPr id="85" name="Прямая соединительная линия 84"/>
          <p:cNvCxnSpPr/>
          <p:nvPr/>
        </p:nvCxnSpPr>
        <p:spPr>
          <a:xfrm flipV="1">
            <a:off x="261979" y="635748"/>
            <a:ext cx="12117859" cy="1883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09" name="Группа 208"/>
          <p:cNvGrpSpPr/>
          <p:nvPr/>
        </p:nvGrpSpPr>
        <p:grpSpPr>
          <a:xfrm>
            <a:off x="1972751" y="699227"/>
            <a:ext cx="1847812" cy="459357"/>
            <a:chOff x="4115591" y="0"/>
            <a:chExt cx="2928816" cy="626308"/>
          </a:xfrm>
          <a:solidFill>
            <a:schemeClr val="accent5">
              <a:lumMod val="75000"/>
            </a:schemeClr>
          </a:solidFill>
        </p:grpSpPr>
        <p:sp>
          <p:nvSpPr>
            <p:cNvPr id="210" name="Скругленный прямоугольник 209"/>
            <p:cNvSpPr/>
            <p:nvPr/>
          </p:nvSpPr>
          <p:spPr>
            <a:xfrm>
              <a:off x="4115591" y="0"/>
              <a:ext cx="2928816" cy="626308"/>
            </a:xfrm>
            <a:prstGeom prst="roundRect">
              <a:avLst>
                <a:gd name="adj" fmla="val 10000"/>
              </a:avLst>
            </a:prstGeom>
            <a:grpFill/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2">
                <a:hueOff val="-727682"/>
                <a:satOff val="-41964"/>
                <a:lumOff val="4314"/>
                <a:alphaOff val="0"/>
              </a:schemeClr>
            </a:fillRef>
            <a:effectRef idx="2">
              <a:schemeClr val="accent2">
                <a:hueOff val="-727682"/>
                <a:satOff val="-41964"/>
                <a:lumOff val="4314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11" name="Скругленный прямоугольник 4"/>
            <p:cNvSpPr/>
            <p:nvPr/>
          </p:nvSpPr>
          <p:spPr>
            <a:xfrm>
              <a:off x="4133935" y="18344"/>
              <a:ext cx="2892128" cy="589620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uz-Cyrl-UZ" sz="1100" b="1" kern="12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Хонадон сони</a:t>
              </a:r>
            </a:p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uz-Cyrl-UZ" sz="1100" b="1" kern="1200" dirty="0" smtClean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597 </a:t>
              </a:r>
              <a:r>
                <a:rPr lang="uz-Cyrl-UZ" sz="1100" b="1" kern="12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та</a:t>
              </a:r>
              <a:endParaRPr lang="ru-RU" sz="1100" b="1" kern="12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212" name="Группа 211"/>
          <p:cNvGrpSpPr/>
          <p:nvPr/>
        </p:nvGrpSpPr>
        <p:grpSpPr>
          <a:xfrm>
            <a:off x="136329" y="700660"/>
            <a:ext cx="1678487" cy="459357"/>
            <a:chOff x="0" y="0"/>
            <a:chExt cx="4643644" cy="626308"/>
          </a:xfrm>
          <a:solidFill>
            <a:schemeClr val="accent5">
              <a:lumMod val="75000"/>
            </a:schemeClr>
          </a:solidFill>
        </p:grpSpPr>
        <p:sp>
          <p:nvSpPr>
            <p:cNvPr id="213" name="Скругленный прямоугольник 212"/>
            <p:cNvSpPr/>
            <p:nvPr/>
          </p:nvSpPr>
          <p:spPr>
            <a:xfrm>
              <a:off x="0" y="0"/>
              <a:ext cx="4643644" cy="626308"/>
            </a:xfrm>
            <a:prstGeom prst="roundRect">
              <a:avLst>
                <a:gd name="adj" fmla="val 10000"/>
              </a:avLst>
            </a:prstGeom>
            <a:grpFill/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2">
                <a:hueOff val="0"/>
                <a:satOff val="0"/>
                <a:lumOff val="0"/>
                <a:alphaOff val="0"/>
              </a:schemeClr>
            </a:fillRef>
            <a:effectRef idx="2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14" name="Скругленный прямоугольник 4"/>
            <p:cNvSpPr/>
            <p:nvPr/>
          </p:nvSpPr>
          <p:spPr>
            <a:xfrm>
              <a:off x="18344" y="18344"/>
              <a:ext cx="4606956" cy="589620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uz-Cyrl-UZ" sz="1100" b="1" kern="12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Аҳоли сони </a:t>
              </a:r>
            </a:p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uz-Cyrl-UZ" sz="1100" b="1" kern="1200" dirty="0" smtClean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2 819 </a:t>
              </a:r>
              <a:r>
                <a:rPr lang="uz-Cyrl-UZ" sz="1100" b="1" kern="12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нафар </a:t>
              </a:r>
              <a:endParaRPr lang="ru-RU" sz="1100" kern="1200" dirty="0"/>
            </a:p>
          </p:txBody>
        </p:sp>
      </p:grpSp>
      <p:grpSp>
        <p:nvGrpSpPr>
          <p:cNvPr id="215" name="Группа 214"/>
          <p:cNvGrpSpPr/>
          <p:nvPr/>
        </p:nvGrpSpPr>
        <p:grpSpPr>
          <a:xfrm>
            <a:off x="3935935" y="694559"/>
            <a:ext cx="1982932" cy="465954"/>
            <a:chOff x="8138207" y="0"/>
            <a:chExt cx="2901108" cy="635302"/>
          </a:xfrm>
          <a:solidFill>
            <a:schemeClr val="accent5">
              <a:lumMod val="75000"/>
            </a:schemeClr>
          </a:solidFill>
        </p:grpSpPr>
        <p:sp>
          <p:nvSpPr>
            <p:cNvPr id="216" name="Скругленный прямоугольник 215"/>
            <p:cNvSpPr/>
            <p:nvPr/>
          </p:nvSpPr>
          <p:spPr>
            <a:xfrm>
              <a:off x="8138207" y="0"/>
              <a:ext cx="2901108" cy="635302"/>
            </a:xfrm>
            <a:prstGeom prst="roundRect">
              <a:avLst>
                <a:gd name="adj" fmla="val 10000"/>
              </a:avLst>
            </a:prstGeom>
            <a:grpFill/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2">
                <a:hueOff val="-1455363"/>
                <a:satOff val="-83928"/>
                <a:lumOff val="8628"/>
                <a:alphaOff val="0"/>
              </a:schemeClr>
            </a:fillRef>
            <a:effectRef idx="2">
              <a:schemeClr val="accent2">
                <a:hueOff val="-1455363"/>
                <a:satOff val="-83928"/>
                <a:lumOff val="8628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17" name="Скругленный прямоугольник 4"/>
            <p:cNvSpPr/>
            <p:nvPr/>
          </p:nvSpPr>
          <p:spPr>
            <a:xfrm>
              <a:off x="8156814" y="18607"/>
              <a:ext cx="2863894" cy="598088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57150" tIns="57150" rIns="57150" bIns="57150" numCol="1" spcCol="1270" anchor="ctr" anchorCtr="0">
              <a:noAutofit/>
            </a:bodyPr>
            <a:lstStyle/>
            <a:p>
              <a:pPr lvl="0" algn="ctr" defTabSz="6667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100" b="1" kern="1200" dirty="0" err="1" smtClean="0">
                  <a:latin typeface="Arial" panose="020B0604020202020204" pitchFamily="34" charset="0"/>
                  <a:cs typeface="Arial" panose="020B0604020202020204" pitchFamily="34" charset="0"/>
                </a:rPr>
                <a:t>Оилалар</a:t>
              </a:r>
              <a:r>
                <a:rPr lang="ru-RU" sz="1100" b="1" kern="12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 сони</a:t>
              </a:r>
            </a:p>
            <a:p>
              <a:pPr lvl="0" algn="ctr" defTabSz="6667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uz-Cyrl-UZ" sz="1100" b="1" kern="1200" dirty="0" smtClean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817 </a:t>
              </a:r>
              <a:r>
                <a:rPr lang="uz-Cyrl-UZ" sz="1100" b="1" kern="12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та</a:t>
              </a:r>
              <a:endParaRPr lang="ru-RU" sz="1100" b="1" kern="12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219" name="Группа 218"/>
          <p:cNvGrpSpPr/>
          <p:nvPr/>
        </p:nvGrpSpPr>
        <p:grpSpPr>
          <a:xfrm>
            <a:off x="5954471" y="696653"/>
            <a:ext cx="2409020" cy="465954"/>
            <a:chOff x="15102" y="0"/>
            <a:chExt cx="2901108" cy="635302"/>
          </a:xfrm>
          <a:solidFill>
            <a:schemeClr val="accent5">
              <a:lumMod val="75000"/>
            </a:schemeClr>
          </a:solidFill>
        </p:grpSpPr>
        <p:sp>
          <p:nvSpPr>
            <p:cNvPr id="220" name="Скругленный прямоугольник 219"/>
            <p:cNvSpPr/>
            <p:nvPr/>
          </p:nvSpPr>
          <p:spPr>
            <a:xfrm>
              <a:off x="15102" y="0"/>
              <a:ext cx="2901108" cy="635302"/>
            </a:xfrm>
            <a:prstGeom prst="roundRect">
              <a:avLst>
                <a:gd name="adj" fmla="val 10000"/>
              </a:avLst>
            </a:prstGeom>
            <a:grpFill/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2">
                <a:hueOff val="0"/>
                <a:satOff val="0"/>
                <a:lumOff val="0"/>
                <a:alphaOff val="0"/>
              </a:schemeClr>
            </a:fillRef>
            <a:effectRef idx="2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21" name="Скругленный прямоугольник 4"/>
            <p:cNvSpPr/>
            <p:nvPr/>
          </p:nvSpPr>
          <p:spPr>
            <a:xfrm>
              <a:off x="33711" y="18607"/>
              <a:ext cx="2806840" cy="598088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57150" tIns="57150" rIns="57150" bIns="57150" numCol="1" spcCol="1270" anchor="ctr" anchorCtr="0">
              <a:noAutofit/>
            </a:bodyPr>
            <a:lstStyle/>
            <a:p>
              <a:pPr lvl="0" algn="ctr" defTabSz="6667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uz-Cyrl-UZ" sz="1100" b="1" kern="12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Корхона ва ташкилотлардаги банд аҳоли сони  </a:t>
              </a:r>
              <a:br>
                <a:rPr lang="uz-Cyrl-UZ" sz="1100" b="1" kern="1200" dirty="0" smtClean="0">
                  <a:latin typeface="Arial" panose="020B0604020202020204" pitchFamily="34" charset="0"/>
                  <a:cs typeface="Arial" panose="020B0604020202020204" pitchFamily="34" charset="0"/>
                </a:rPr>
              </a:br>
              <a:r>
                <a:rPr lang="uz-Cyrl-UZ" sz="1100" b="1" kern="1200" dirty="0" smtClean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950 </a:t>
              </a:r>
              <a:r>
                <a:rPr lang="uz-Cyrl-UZ" sz="1100" b="1" kern="12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та</a:t>
              </a:r>
              <a:endParaRPr lang="ru-RU" sz="1100" kern="1200" dirty="0"/>
            </a:p>
          </p:txBody>
        </p:sp>
      </p:grpSp>
      <p:grpSp>
        <p:nvGrpSpPr>
          <p:cNvPr id="222" name="Группа 221"/>
          <p:cNvGrpSpPr/>
          <p:nvPr/>
        </p:nvGrpSpPr>
        <p:grpSpPr>
          <a:xfrm>
            <a:off x="8399095" y="703803"/>
            <a:ext cx="1706584" cy="465954"/>
            <a:chOff x="8138207" y="0"/>
            <a:chExt cx="2901108" cy="635302"/>
          </a:xfrm>
          <a:solidFill>
            <a:schemeClr val="accent5">
              <a:lumMod val="75000"/>
            </a:schemeClr>
          </a:solidFill>
        </p:grpSpPr>
        <p:sp>
          <p:nvSpPr>
            <p:cNvPr id="223" name="Скругленный прямоугольник 222"/>
            <p:cNvSpPr/>
            <p:nvPr/>
          </p:nvSpPr>
          <p:spPr>
            <a:xfrm>
              <a:off x="8138207" y="0"/>
              <a:ext cx="2901108" cy="635302"/>
            </a:xfrm>
            <a:prstGeom prst="roundRect">
              <a:avLst>
                <a:gd name="adj" fmla="val 10000"/>
              </a:avLst>
            </a:prstGeom>
            <a:grpFill/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2">
                <a:hueOff val="-1455363"/>
                <a:satOff val="-83928"/>
                <a:lumOff val="8628"/>
                <a:alphaOff val="0"/>
              </a:schemeClr>
            </a:fillRef>
            <a:effectRef idx="2">
              <a:schemeClr val="accent2">
                <a:hueOff val="-1455363"/>
                <a:satOff val="-83928"/>
                <a:lumOff val="8628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24" name="Скругленный прямоугольник 4"/>
            <p:cNvSpPr/>
            <p:nvPr/>
          </p:nvSpPr>
          <p:spPr>
            <a:xfrm>
              <a:off x="8156814" y="18607"/>
              <a:ext cx="2863894" cy="598088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57150" tIns="57150" rIns="57150" bIns="57150" numCol="1" spcCol="1270" anchor="ctr" anchorCtr="0">
              <a:noAutofit/>
            </a:bodyPr>
            <a:lstStyle/>
            <a:p>
              <a:pPr lvl="0" algn="ctr" defTabSz="6667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100" b="1" dirty="0" err="1" smtClean="0">
                  <a:latin typeface="Arial" panose="020B0604020202020204" pitchFamily="34" charset="0"/>
                  <a:cs typeface="Arial" panose="020B0604020202020204" pitchFamily="34" charset="0"/>
                </a:rPr>
                <a:t>Ишсизлар</a:t>
              </a:r>
              <a:r>
                <a:rPr lang="ru-RU" sz="11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 сони </a:t>
              </a:r>
              <a:endParaRPr lang="ru-RU" sz="1100" b="1" kern="1200" dirty="0" smtClean="0"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lvl="0" algn="ctr" defTabSz="6667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uz-Cyrl-UZ" sz="1100" b="1" kern="1200" dirty="0" smtClean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77 </a:t>
              </a:r>
              <a:r>
                <a:rPr lang="uz-Cyrl-UZ" sz="1100" b="1" kern="12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та</a:t>
              </a:r>
              <a:endParaRPr lang="ru-RU" sz="1100" b="1" kern="12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242" name="Группа 241"/>
          <p:cNvGrpSpPr/>
          <p:nvPr/>
        </p:nvGrpSpPr>
        <p:grpSpPr>
          <a:xfrm>
            <a:off x="10141283" y="707142"/>
            <a:ext cx="2011457" cy="465954"/>
            <a:chOff x="15103" y="0"/>
            <a:chExt cx="2901108" cy="635302"/>
          </a:xfrm>
          <a:solidFill>
            <a:schemeClr val="accent5">
              <a:lumMod val="75000"/>
            </a:schemeClr>
          </a:solidFill>
        </p:grpSpPr>
        <p:sp>
          <p:nvSpPr>
            <p:cNvPr id="243" name="Скругленный прямоугольник 242"/>
            <p:cNvSpPr/>
            <p:nvPr/>
          </p:nvSpPr>
          <p:spPr>
            <a:xfrm>
              <a:off x="15103" y="0"/>
              <a:ext cx="2901108" cy="635302"/>
            </a:xfrm>
            <a:prstGeom prst="roundRect">
              <a:avLst>
                <a:gd name="adj" fmla="val 10000"/>
              </a:avLst>
            </a:prstGeom>
            <a:grpFill/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2">
                <a:hueOff val="0"/>
                <a:satOff val="0"/>
                <a:lumOff val="0"/>
                <a:alphaOff val="0"/>
              </a:schemeClr>
            </a:fillRef>
            <a:effectRef idx="2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44" name="Скругленный прямоугольник 4"/>
            <p:cNvSpPr/>
            <p:nvPr/>
          </p:nvSpPr>
          <p:spPr>
            <a:xfrm>
              <a:off x="33710" y="18607"/>
              <a:ext cx="2863894" cy="598088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57150" tIns="57150" rIns="57150" bIns="57150" numCol="1" spcCol="1270" anchor="ctr" anchorCtr="0">
              <a:noAutofit/>
            </a:bodyPr>
            <a:lstStyle/>
            <a:p>
              <a:pPr lvl="0" algn="ctr" defTabSz="6667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uz-Cyrl-UZ" sz="1100" b="1" kern="12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Қамбағал ойилалар сони</a:t>
              </a:r>
            </a:p>
            <a:p>
              <a:pPr lvl="0" algn="ctr" defTabSz="6667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uz-Cyrl-UZ" sz="1100" b="1" kern="1200" dirty="0" smtClean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4 </a:t>
              </a:r>
              <a:r>
                <a:rPr lang="uz-Cyrl-UZ" sz="1100" b="1" kern="12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та </a:t>
              </a:r>
              <a:endParaRPr lang="ru-RU" sz="1100" kern="1200" dirty="0"/>
            </a:p>
          </p:txBody>
        </p:sp>
      </p:grpSp>
      <p:grpSp>
        <p:nvGrpSpPr>
          <p:cNvPr id="11" name="Группа 10"/>
          <p:cNvGrpSpPr/>
          <p:nvPr/>
        </p:nvGrpSpPr>
        <p:grpSpPr>
          <a:xfrm>
            <a:off x="6200266" y="4595958"/>
            <a:ext cx="5744017" cy="1214017"/>
            <a:chOff x="-4431952" y="4825972"/>
            <a:chExt cx="4252100" cy="1861835"/>
          </a:xfrm>
        </p:grpSpPr>
        <p:sp>
          <p:nvSpPr>
            <p:cNvPr id="271" name="Скругленный прямоугольник 72">
              <a:extLst>
                <a:ext uri="{FF2B5EF4-FFF2-40B4-BE49-F238E27FC236}">
                  <a16:creationId xmlns:a16="http://schemas.microsoft.com/office/drawing/2014/main" id="{03903E7D-7CFD-4D3E-B3AB-81F98A3EC279}"/>
                </a:ext>
              </a:extLst>
            </p:cNvPr>
            <p:cNvSpPr/>
            <p:nvPr/>
          </p:nvSpPr>
          <p:spPr>
            <a:xfrm>
              <a:off x="-2588080" y="5290783"/>
              <a:ext cx="2357644" cy="633745"/>
            </a:xfrm>
            <a:prstGeom prst="roundRect">
              <a:avLst/>
            </a:prstGeom>
            <a:solidFill>
              <a:schemeClr val="bg1"/>
            </a:solidFill>
            <a:ln w="28575" cmpd="thickThin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uz-Cyrl-UZ" sz="1100" b="1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 </a:t>
              </a:r>
              <a:r>
                <a:rPr lang="uz-Cyrl-UZ" sz="1100" b="1" dirty="0" smtClean="0">
                  <a:solidFill>
                    <a:schemeClr val="tx1"/>
                  </a:solidFill>
                  <a:latin typeface="+mj-lt"/>
                  <a:cs typeface="Times New Roman" panose="02020603050405020304" pitchFamily="18" charset="0"/>
                </a:rPr>
                <a:t>Қамров даражаси </a:t>
              </a:r>
              <a:r>
                <a:rPr lang="uz-Cyrl-UZ" sz="1100" b="1" dirty="0">
                  <a:solidFill>
                    <a:schemeClr val="tx1"/>
                  </a:solidFill>
                  <a:latin typeface="+mj-lt"/>
                  <a:cs typeface="Times New Roman" panose="02020603050405020304" pitchFamily="18" charset="0"/>
                </a:rPr>
                <a:t>– </a:t>
              </a:r>
              <a:r>
                <a:rPr lang="uz-Cyrl-UZ" sz="1100" b="1" dirty="0" smtClean="0">
                  <a:solidFill>
                    <a:srgbClr val="FF0000"/>
                  </a:solidFill>
                  <a:latin typeface="+mj-lt"/>
                  <a:cs typeface="Times New Roman" panose="02020603050405020304" pitchFamily="18" charset="0"/>
                </a:rPr>
                <a:t>422 </a:t>
              </a:r>
              <a:r>
                <a:rPr lang="uz-Cyrl-UZ" sz="1100" dirty="0" smtClean="0">
                  <a:solidFill>
                    <a:schemeClr val="tx1"/>
                  </a:solidFill>
                  <a:latin typeface="+mj-lt"/>
                  <a:cs typeface="Times New Roman" panose="02020603050405020304" pitchFamily="18" charset="0"/>
                </a:rPr>
                <a:t> ў</a:t>
              </a:r>
              <a:r>
                <a:rPr lang="uz-Cyrl-UZ" sz="1100" dirty="0" smtClean="0">
                  <a:solidFill>
                    <a:srgbClr val="0070C0"/>
                  </a:solidFill>
                  <a:latin typeface="+mj-lt"/>
                  <a:cs typeface="Times New Roman" panose="02020603050405020304" pitchFamily="18" charset="0"/>
                </a:rPr>
                <a:t>ринли</a:t>
              </a:r>
              <a:endParaRPr lang="en-US" sz="1100" b="1" dirty="0">
                <a:solidFill>
                  <a:srgbClr val="0070C0"/>
                </a:solidFill>
                <a:latin typeface="+mj-lt"/>
                <a:cs typeface="Times New Roman" panose="02020603050405020304" pitchFamily="18" charset="0"/>
              </a:endParaRPr>
            </a:p>
            <a:p>
              <a:pPr algn="ctr"/>
              <a:r>
                <a:rPr lang="uz-Cyrl-UZ" sz="1100" b="1" dirty="0" smtClean="0">
                  <a:solidFill>
                    <a:schemeClr val="tx1"/>
                  </a:solidFill>
                  <a:latin typeface="+mj-lt"/>
                  <a:cs typeface="Times New Roman" panose="02020603050405020304" pitchFamily="18" charset="0"/>
                </a:rPr>
                <a:t>   Лойиҳа </a:t>
              </a:r>
              <a:r>
                <a:rPr lang="uz-Cyrl-UZ" sz="1100" b="1" dirty="0">
                  <a:solidFill>
                    <a:schemeClr val="tx1"/>
                  </a:solidFill>
                  <a:latin typeface="+mj-lt"/>
                  <a:cs typeface="Times New Roman" panose="02020603050405020304" pitchFamily="18" charset="0"/>
                </a:rPr>
                <a:t>қиймати </a:t>
              </a:r>
              <a:r>
                <a:rPr lang="uz-Cyrl-UZ" sz="1100" b="1" dirty="0" smtClean="0">
                  <a:solidFill>
                    <a:schemeClr val="tx1"/>
                  </a:solidFill>
                  <a:latin typeface="+mj-lt"/>
                  <a:cs typeface="Times New Roman" panose="02020603050405020304" pitchFamily="18" charset="0"/>
                </a:rPr>
                <a:t>–</a:t>
              </a:r>
              <a:r>
                <a:rPr lang="uz-Cyrl-UZ" sz="1100" b="1" dirty="0" smtClean="0">
                  <a:solidFill>
                    <a:srgbClr val="FF0000"/>
                  </a:solidFill>
                  <a:latin typeface="+mj-lt"/>
                  <a:cs typeface="Times New Roman" panose="02020603050405020304" pitchFamily="18" charset="0"/>
                </a:rPr>
                <a:t>2,9</a:t>
              </a:r>
              <a:r>
                <a:rPr lang="uz-Cyrl-UZ" sz="1100" dirty="0" smtClean="0">
                  <a:solidFill>
                    <a:schemeClr val="tx1"/>
                  </a:solidFill>
                  <a:latin typeface="+mj-lt"/>
                  <a:cs typeface="Times New Roman" panose="02020603050405020304" pitchFamily="18" charset="0"/>
                </a:rPr>
                <a:t> </a:t>
              </a:r>
              <a:r>
                <a:rPr lang="uz-Cyrl-UZ" sz="1100" dirty="0" smtClean="0">
                  <a:solidFill>
                    <a:srgbClr val="0070C0"/>
                  </a:solidFill>
                  <a:latin typeface="+mj-lt"/>
                  <a:cs typeface="Times New Roman" panose="02020603050405020304" pitchFamily="18" charset="0"/>
                </a:rPr>
                <a:t>млрд.сўм</a:t>
              </a:r>
            </a:p>
          </p:txBody>
        </p:sp>
        <p:sp>
          <p:nvSpPr>
            <p:cNvPr id="272" name="Скругленный прямоугольник 74">
              <a:extLst>
                <a:ext uri="{FF2B5EF4-FFF2-40B4-BE49-F238E27FC236}">
                  <a16:creationId xmlns:a16="http://schemas.microsoft.com/office/drawing/2014/main" id="{5E13E4EA-7270-46BD-AE65-0F805B0070B8}"/>
                </a:ext>
              </a:extLst>
            </p:cNvPr>
            <p:cNvSpPr/>
            <p:nvPr/>
          </p:nvSpPr>
          <p:spPr>
            <a:xfrm>
              <a:off x="-4431952" y="4825972"/>
              <a:ext cx="4252100" cy="291367"/>
            </a:xfrm>
            <a:prstGeom prst="roundRect">
              <a:avLst/>
            </a:prstGeom>
            <a:solidFill>
              <a:srgbClr val="2F5597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z-Cyrl-UZ" sz="1100" b="1" dirty="0">
                  <a:solidFill>
                    <a:schemeClr val="bg1"/>
                  </a:solidFill>
                  <a:ea typeface="Verdana" panose="020B0604030504040204" pitchFamily="34" charset="0"/>
                  <a:cs typeface="Arial" panose="020B0604020202020204" pitchFamily="34" charset="0"/>
                </a:rPr>
                <a:t>Талаб этиладиган ижтимоий </a:t>
              </a:r>
              <a:r>
                <a:rPr lang="uz-Cyrl-UZ" sz="1100" b="1" dirty="0" smtClean="0">
                  <a:solidFill>
                    <a:schemeClr val="bg1"/>
                  </a:solidFill>
                  <a:ea typeface="Verdana" panose="020B0604030504040204" pitchFamily="34" charset="0"/>
                  <a:cs typeface="Arial" panose="020B0604020202020204" pitchFamily="34" charset="0"/>
                </a:rPr>
                <a:t>объектлар</a:t>
              </a:r>
              <a:endParaRPr lang="ru-RU" sz="1100" b="1" dirty="0">
                <a:solidFill>
                  <a:schemeClr val="bg1"/>
                </a:solidFill>
                <a:ea typeface="Verdana" panose="020B060403050404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75" name="Скругленный прямоугольник 74">
              <a:extLst>
                <a:ext uri="{FF2B5EF4-FFF2-40B4-BE49-F238E27FC236}">
                  <a16:creationId xmlns:a16="http://schemas.microsoft.com/office/drawing/2014/main" id="{5E13E4EA-7270-46BD-AE65-0F805B0070B8}"/>
                </a:ext>
              </a:extLst>
            </p:cNvPr>
            <p:cNvSpPr/>
            <p:nvPr/>
          </p:nvSpPr>
          <p:spPr>
            <a:xfrm>
              <a:off x="-3637915" y="6057261"/>
              <a:ext cx="980407" cy="630546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z-Cyrl-UZ" sz="1100" b="1" dirty="0" smtClean="0">
                  <a:solidFill>
                    <a:schemeClr val="accent5">
                      <a:lumMod val="50000"/>
                    </a:schemeClr>
                  </a:solidFill>
                  <a:ea typeface="Verdana" panose="020B0604030504040204" pitchFamily="34" charset="0"/>
                  <a:cs typeface="Arial" panose="020B0604020202020204" pitchFamily="34" charset="0"/>
                </a:rPr>
                <a:t>Оилавий поликлиника</a:t>
              </a:r>
              <a:endParaRPr lang="uz-Cyrl-UZ" sz="1100" b="1" dirty="0">
                <a:solidFill>
                  <a:schemeClr val="accent5">
                    <a:lumMod val="50000"/>
                  </a:schemeClr>
                </a:solidFill>
                <a:ea typeface="Verdana" panose="020B060403050404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76" name="Скругленный прямоугольник 72">
              <a:extLst>
                <a:ext uri="{FF2B5EF4-FFF2-40B4-BE49-F238E27FC236}">
                  <a16:creationId xmlns:a16="http://schemas.microsoft.com/office/drawing/2014/main" id="{03903E7D-7CFD-4D3E-B3AB-81F98A3EC279}"/>
                </a:ext>
              </a:extLst>
            </p:cNvPr>
            <p:cNvSpPr/>
            <p:nvPr/>
          </p:nvSpPr>
          <p:spPr>
            <a:xfrm>
              <a:off x="-2568629" y="6056011"/>
              <a:ext cx="2338194" cy="616880"/>
            </a:xfrm>
            <a:prstGeom prst="roundRect">
              <a:avLst/>
            </a:prstGeom>
            <a:solidFill>
              <a:schemeClr val="bg1"/>
            </a:solidFill>
            <a:ln w="28575" cmpd="thickThin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uz-Cyrl-UZ" sz="1100" b="1" dirty="0" smtClean="0">
                  <a:solidFill>
                    <a:schemeClr val="tx1"/>
                  </a:solidFill>
                  <a:cs typeface="Times New Roman" panose="02020603050405020304" pitchFamily="18" charset="0"/>
                </a:rPr>
                <a:t>Қамров </a:t>
              </a:r>
              <a:r>
                <a:rPr lang="uz-Cyrl-UZ" sz="1100" b="1" dirty="0">
                  <a:solidFill>
                    <a:schemeClr val="tx1"/>
                  </a:solidFill>
                  <a:cs typeface="Times New Roman" panose="02020603050405020304" pitchFamily="18" charset="0"/>
                </a:rPr>
                <a:t>даражаси – </a:t>
              </a:r>
              <a:r>
                <a:rPr lang="uz-Cyrl-UZ" sz="1100" b="1" dirty="0">
                  <a:solidFill>
                    <a:srgbClr val="FF0000"/>
                  </a:solidFill>
                  <a:cs typeface="Times New Roman" panose="02020603050405020304" pitchFamily="18" charset="0"/>
                </a:rPr>
                <a:t>5</a:t>
              </a:r>
              <a:r>
                <a:rPr lang="uz-Cyrl-UZ" sz="1100" b="1" dirty="0" smtClean="0">
                  <a:solidFill>
                    <a:srgbClr val="FF0000"/>
                  </a:solidFill>
                  <a:cs typeface="Times New Roman" panose="02020603050405020304" pitchFamily="18" charset="0"/>
                </a:rPr>
                <a:t>0 </a:t>
              </a:r>
              <a:r>
                <a:rPr lang="uz-Cyrl-UZ" sz="1100" dirty="0" smtClean="0">
                  <a:solidFill>
                    <a:schemeClr val="tx1"/>
                  </a:solidFill>
                  <a:cs typeface="Times New Roman" panose="02020603050405020304" pitchFamily="18" charset="0"/>
                </a:rPr>
                <a:t> нафар</a:t>
              </a:r>
              <a:endParaRPr lang="en-US" sz="1100" b="1" dirty="0">
                <a:solidFill>
                  <a:srgbClr val="0070C0"/>
                </a:solidFill>
                <a:cs typeface="Times New Roman" panose="02020603050405020304" pitchFamily="18" charset="0"/>
              </a:endParaRPr>
            </a:p>
            <a:p>
              <a:pPr algn="ctr"/>
              <a:r>
                <a:rPr lang="uz-Cyrl-UZ" sz="1100" b="1" dirty="0">
                  <a:solidFill>
                    <a:schemeClr val="tx1"/>
                  </a:solidFill>
                  <a:cs typeface="Times New Roman" panose="02020603050405020304" pitchFamily="18" charset="0"/>
                </a:rPr>
                <a:t>   Лойиҳа қиймати </a:t>
              </a:r>
              <a:r>
                <a:rPr lang="uz-Cyrl-UZ" sz="1100" b="1" dirty="0" smtClean="0">
                  <a:solidFill>
                    <a:schemeClr val="tx1"/>
                  </a:solidFill>
                  <a:cs typeface="Times New Roman" panose="02020603050405020304" pitchFamily="18" charset="0"/>
                </a:rPr>
                <a:t>–</a:t>
              </a:r>
              <a:r>
                <a:rPr lang="uz-Cyrl-UZ" sz="1100" b="1" dirty="0" smtClean="0">
                  <a:solidFill>
                    <a:srgbClr val="FF0000"/>
                  </a:solidFill>
                  <a:cs typeface="Times New Roman" panose="02020603050405020304" pitchFamily="18" charset="0"/>
                </a:rPr>
                <a:t>1,8</a:t>
              </a:r>
              <a:r>
                <a:rPr lang="uz-Cyrl-UZ" sz="1100" dirty="0" smtClean="0">
                  <a:solidFill>
                    <a:schemeClr val="tx1"/>
                  </a:solidFill>
                  <a:cs typeface="Times New Roman" panose="02020603050405020304" pitchFamily="18" charset="0"/>
                </a:rPr>
                <a:t> </a:t>
              </a:r>
              <a:r>
                <a:rPr lang="uz-Cyrl-UZ" sz="1100" dirty="0" smtClean="0">
                  <a:solidFill>
                    <a:srgbClr val="0070C0"/>
                  </a:solidFill>
                  <a:cs typeface="Times New Roman" panose="02020603050405020304" pitchFamily="18" charset="0"/>
                </a:rPr>
                <a:t>млрд.сўм</a:t>
              </a:r>
            </a:p>
          </p:txBody>
        </p:sp>
      </p:grpSp>
      <p:grpSp>
        <p:nvGrpSpPr>
          <p:cNvPr id="68" name="Группа 67"/>
          <p:cNvGrpSpPr/>
          <p:nvPr/>
        </p:nvGrpSpPr>
        <p:grpSpPr>
          <a:xfrm>
            <a:off x="6271718" y="1251684"/>
            <a:ext cx="5672565" cy="1650813"/>
            <a:chOff x="7346749" y="1691450"/>
            <a:chExt cx="5530412" cy="3085761"/>
          </a:xfrm>
        </p:grpSpPr>
        <p:sp>
          <p:nvSpPr>
            <p:cNvPr id="278" name="Прямоугольник: скругленные углы 144">
              <a:extLst>
                <a:ext uri="{FF2B5EF4-FFF2-40B4-BE49-F238E27FC236}">
                  <a16:creationId xmlns:a16="http://schemas.microsoft.com/office/drawing/2014/main" id="{13F04D09-4E79-4065-94C2-FB1C6934C685}"/>
                </a:ext>
              </a:extLst>
            </p:cNvPr>
            <p:cNvSpPr/>
            <p:nvPr/>
          </p:nvSpPr>
          <p:spPr>
            <a:xfrm>
              <a:off x="7346749" y="1691450"/>
              <a:ext cx="5530412" cy="395073"/>
            </a:xfrm>
            <a:prstGeom prst="roundRect">
              <a:avLst/>
            </a:prstGeom>
            <a:solidFill>
              <a:srgbClr val="2F5597"/>
            </a:solidFill>
            <a:ln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z-Cyrl-UZ" sz="1100" b="1" dirty="0" smtClean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Талаб этиладиган Инфратузилмалар</a:t>
              </a:r>
              <a:endParaRPr lang="ru-RU" sz="11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grpSp>
          <p:nvGrpSpPr>
            <p:cNvPr id="279" name="Группа 278">
              <a:extLst>
                <a:ext uri="{FF2B5EF4-FFF2-40B4-BE49-F238E27FC236}">
                  <a16:creationId xmlns:a16="http://schemas.microsoft.com/office/drawing/2014/main" id="{346ED17B-E2AD-4386-AF7D-4432AFFC41E9}"/>
                </a:ext>
              </a:extLst>
            </p:cNvPr>
            <p:cNvGrpSpPr/>
            <p:nvPr/>
          </p:nvGrpSpPr>
          <p:grpSpPr>
            <a:xfrm>
              <a:off x="7388480" y="2388730"/>
              <a:ext cx="2871353" cy="2126804"/>
              <a:chOff x="3133890" y="2466978"/>
              <a:chExt cx="2781136" cy="2132459"/>
            </a:xfrm>
          </p:grpSpPr>
          <p:cxnSp>
            <p:nvCxnSpPr>
              <p:cNvPr id="281" name="Соединитель: уступ 30">
                <a:extLst>
                  <a:ext uri="{FF2B5EF4-FFF2-40B4-BE49-F238E27FC236}">
                    <a16:creationId xmlns:a16="http://schemas.microsoft.com/office/drawing/2014/main" id="{F54DFA30-A199-4E40-8262-9B8DD3AB7958}"/>
                  </a:ext>
                </a:extLst>
              </p:cNvPr>
              <p:cNvCxnSpPr>
                <a:cxnSpLocks/>
              </p:cNvCxnSpPr>
              <p:nvPr/>
            </p:nvCxnSpPr>
            <p:spPr>
              <a:xfrm rot="10800000">
                <a:off x="3133893" y="2466978"/>
                <a:ext cx="2781133" cy="153321"/>
              </a:xfrm>
              <a:prstGeom prst="bentConnector3">
                <a:avLst>
                  <a:gd name="adj1" fmla="val 94523"/>
                </a:avLst>
              </a:prstGeom>
              <a:ln>
                <a:solidFill>
                  <a:srgbClr val="7030A0"/>
                </a:solidFill>
                <a:prstDash val="dash"/>
                <a:headEnd type="diamond" w="med" len="med"/>
                <a:tailEnd type="diamond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2" name="Соединитель: уступ 86">
                <a:extLst>
                  <a:ext uri="{FF2B5EF4-FFF2-40B4-BE49-F238E27FC236}">
                    <a16:creationId xmlns:a16="http://schemas.microsoft.com/office/drawing/2014/main" id="{75EB509B-82E8-4805-93E5-F104D39BA060}"/>
                  </a:ext>
                </a:extLst>
              </p:cNvPr>
              <p:cNvCxnSpPr>
                <a:cxnSpLocks/>
              </p:cNvCxnSpPr>
              <p:nvPr/>
            </p:nvCxnSpPr>
            <p:spPr>
              <a:xfrm rot="10800000">
                <a:off x="3133890" y="2834644"/>
                <a:ext cx="2781133" cy="153321"/>
              </a:xfrm>
              <a:prstGeom prst="bentConnector3">
                <a:avLst>
                  <a:gd name="adj1" fmla="val 94523"/>
                </a:avLst>
              </a:prstGeom>
              <a:ln>
                <a:solidFill>
                  <a:srgbClr val="7030A0"/>
                </a:solidFill>
                <a:prstDash val="dash"/>
                <a:headEnd type="diamond" w="med" len="med"/>
                <a:tailEnd type="diamond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3" name="Соединитель: уступ 87">
                <a:extLst>
                  <a:ext uri="{FF2B5EF4-FFF2-40B4-BE49-F238E27FC236}">
                    <a16:creationId xmlns:a16="http://schemas.microsoft.com/office/drawing/2014/main" id="{EAB714A2-436F-4491-96AF-6E24CC2085B2}"/>
                  </a:ext>
                </a:extLst>
              </p:cNvPr>
              <p:cNvCxnSpPr>
                <a:cxnSpLocks/>
              </p:cNvCxnSpPr>
              <p:nvPr/>
            </p:nvCxnSpPr>
            <p:spPr>
              <a:xfrm rot="10800000">
                <a:off x="3133890" y="3338447"/>
                <a:ext cx="2781133" cy="153321"/>
              </a:xfrm>
              <a:prstGeom prst="bentConnector3">
                <a:avLst>
                  <a:gd name="adj1" fmla="val 94523"/>
                </a:avLst>
              </a:prstGeom>
              <a:ln>
                <a:solidFill>
                  <a:srgbClr val="7030A0"/>
                </a:solidFill>
                <a:prstDash val="dash"/>
                <a:headEnd type="diamond" w="med" len="med"/>
                <a:tailEnd type="diamond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4" name="Соединитель: уступ 88">
                <a:extLst>
                  <a:ext uri="{FF2B5EF4-FFF2-40B4-BE49-F238E27FC236}">
                    <a16:creationId xmlns:a16="http://schemas.microsoft.com/office/drawing/2014/main" id="{D6A317B3-698C-43F5-A554-69215996EACA}"/>
                  </a:ext>
                </a:extLst>
              </p:cNvPr>
              <p:cNvCxnSpPr>
                <a:cxnSpLocks/>
              </p:cNvCxnSpPr>
              <p:nvPr/>
            </p:nvCxnSpPr>
            <p:spPr>
              <a:xfrm rot="10800000">
                <a:off x="3133890" y="3709903"/>
                <a:ext cx="2781133" cy="153321"/>
              </a:xfrm>
              <a:prstGeom prst="bentConnector3">
                <a:avLst>
                  <a:gd name="adj1" fmla="val 94523"/>
                </a:avLst>
              </a:prstGeom>
              <a:ln>
                <a:solidFill>
                  <a:srgbClr val="7030A0"/>
                </a:solidFill>
                <a:prstDash val="dash"/>
                <a:headEnd type="diamond" w="med" len="med"/>
                <a:tailEnd type="diamond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5" name="Соединитель: уступ 89">
                <a:extLst>
                  <a:ext uri="{FF2B5EF4-FFF2-40B4-BE49-F238E27FC236}">
                    <a16:creationId xmlns:a16="http://schemas.microsoft.com/office/drawing/2014/main" id="{951D330E-CD9A-402D-AE5A-7056F2469217}"/>
                  </a:ext>
                </a:extLst>
              </p:cNvPr>
              <p:cNvCxnSpPr>
                <a:cxnSpLocks/>
              </p:cNvCxnSpPr>
              <p:nvPr/>
            </p:nvCxnSpPr>
            <p:spPr>
              <a:xfrm rot="10800000">
                <a:off x="3133890" y="4077265"/>
                <a:ext cx="2781133" cy="153321"/>
              </a:xfrm>
              <a:prstGeom prst="bentConnector3">
                <a:avLst>
                  <a:gd name="adj1" fmla="val 94523"/>
                </a:avLst>
              </a:prstGeom>
              <a:ln>
                <a:solidFill>
                  <a:srgbClr val="7030A0"/>
                </a:solidFill>
                <a:prstDash val="dash"/>
                <a:headEnd type="diamond" w="med" len="med"/>
                <a:tailEnd type="diamond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6" name="Соединитель: уступ 91">
                <a:extLst>
                  <a:ext uri="{FF2B5EF4-FFF2-40B4-BE49-F238E27FC236}">
                    <a16:creationId xmlns:a16="http://schemas.microsoft.com/office/drawing/2014/main" id="{AD393DF3-0117-4705-B7C6-D5F620D1B524}"/>
                  </a:ext>
                </a:extLst>
              </p:cNvPr>
              <p:cNvCxnSpPr>
                <a:cxnSpLocks/>
              </p:cNvCxnSpPr>
              <p:nvPr/>
            </p:nvCxnSpPr>
            <p:spPr>
              <a:xfrm rot="10800000">
                <a:off x="3133890" y="4446116"/>
                <a:ext cx="2781133" cy="153321"/>
              </a:xfrm>
              <a:prstGeom prst="bentConnector3">
                <a:avLst>
                  <a:gd name="adj1" fmla="val 94523"/>
                </a:avLst>
              </a:prstGeom>
              <a:ln>
                <a:solidFill>
                  <a:srgbClr val="7030A0"/>
                </a:solidFill>
                <a:prstDash val="dash"/>
                <a:headEnd type="diamond" w="med" len="med"/>
                <a:tailEnd type="diamond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280" name="Прямая соединительная линия 279">
              <a:extLst>
                <a:ext uri="{FF2B5EF4-FFF2-40B4-BE49-F238E27FC236}">
                  <a16:creationId xmlns:a16="http://schemas.microsoft.com/office/drawing/2014/main" id="{EF2B453E-4CD5-4A72-BBDB-3D5846FAA641}"/>
                </a:ext>
              </a:extLst>
            </p:cNvPr>
            <p:cNvCxnSpPr>
              <a:cxnSpLocks/>
            </p:cNvCxnSpPr>
            <p:nvPr/>
          </p:nvCxnSpPr>
          <p:spPr>
            <a:xfrm>
              <a:off x="10914258" y="2185211"/>
              <a:ext cx="0" cy="2592000"/>
            </a:xfrm>
            <a:prstGeom prst="line">
              <a:avLst/>
            </a:prstGeom>
            <a:ln w="12700">
              <a:solidFill>
                <a:srgbClr val="7030A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7" name="Прямоугольник 286">
              <a:extLst>
                <a:ext uri="{FF2B5EF4-FFF2-40B4-BE49-F238E27FC236}">
                  <a16:creationId xmlns:a16="http://schemas.microsoft.com/office/drawing/2014/main" id="{58BA0546-4D1C-4E9F-BF62-BC43F4250F92}"/>
                </a:ext>
              </a:extLst>
            </p:cNvPr>
            <p:cNvSpPr/>
            <p:nvPr/>
          </p:nvSpPr>
          <p:spPr>
            <a:xfrm>
              <a:off x="7629017" y="2247836"/>
              <a:ext cx="2616111" cy="275256"/>
            </a:xfrm>
            <a:prstGeom prst="rect">
              <a:avLst/>
            </a:prstGeom>
            <a:noFill/>
            <a:ln>
              <a:noFill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uz-Cyrl-UZ" sz="1100" dirty="0" smtClean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Ичимлик суви:</a:t>
              </a:r>
              <a:endParaRPr lang="ru-RU" sz="11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88" name="Прямоугольник 287">
              <a:extLst>
                <a:ext uri="{FF2B5EF4-FFF2-40B4-BE49-F238E27FC236}">
                  <a16:creationId xmlns:a16="http://schemas.microsoft.com/office/drawing/2014/main" id="{B09B1F1A-0DAA-4DE4-AED1-789FE5C9A479}"/>
                </a:ext>
              </a:extLst>
            </p:cNvPr>
            <p:cNvSpPr/>
            <p:nvPr/>
          </p:nvSpPr>
          <p:spPr>
            <a:xfrm>
              <a:off x="7635545" y="3032064"/>
              <a:ext cx="2836690" cy="375476"/>
            </a:xfrm>
            <a:prstGeom prst="rect">
              <a:avLst/>
            </a:prstGeom>
            <a:noFill/>
            <a:ln>
              <a:noFill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uz-Cyrl-UZ" sz="1100" dirty="0" smtClean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Электр таъминотини яхшилаш: </a:t>
              </a:r>
              <a:endParaRPr lang="ru-RU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06" name="Прямоугольник 305">
              <a:extLst>
                <a:ext uri="{FF2B5EF4-FFF2-40B4-BE49-F238E27FC236}">
                  <a16:creationId xmlns:a16="http://schemas.microsoft.com/office/drawing/2014/main" id="{58BA0546-4D1C-4E9F-BF62-BC43F4250F92}"/>
                </a:ext>
              </a:extLst>
            </p:cNvPr>
            <p:cNvSpPr/>
            <p:nvPr/>
          </p:nvSpPr>
          <p:spPr>
            <a:xfrm>
              <a:off x="7635545" y="2613127"/>
              <a:ext cx="2836690" cy="275256"/>
            </a:xfrm>
            <a:prstGeom prst="rect">
              <a:avLst/>
            </a:prstGeom>
            <a:noFill/>
            <a:ln>
              <a:noFill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uz-Cyrl-UZ" sz="1100" dirty="0" smtClean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Кичик саноат зонаси учун ичимлик суви:</a:t>
              </a:r>
              <a:endParaRPr lang="ru-RU" sz="11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5" name="Прямоугольник 64"/>
            <p:cNvSpPr/>
            <p:nvPr/>
          </p:nvSpPr>
          <p:spPr>
            <a:xfrm>
              <a:off x="10954341" y="3042879"/>
              <a:ext cx="1539016" cy="48901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uz-Cyrl-UZ" sz="1100" b="1" dirty="0" smtClean="0">
                  <a:solidFill>
                    <a:srgbClr val="C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10 </a:t>
              </a:r>
              <a:r>
                <a:rPr lang="uz-Cyrl-UZ" sz="1100" b="1" dirty="0" smtClean="0">
                  <a:solidFill>
                    <a:srgbClr val="0070C0"/>
                  </a:solidFill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км</a:t>
              </a:r>
              <a:endParaRPr lang="ru-RU" sz="11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07" name="Прямоугольник 306"/>
            <p:cNvSpPr/>
            <p:nvPr/>
          </p:nvSpPr>
          <p:spPr>
            <a:xfrm>
              <a:off x="10908596" y="2608160"/>
              <a:ext cx="1539016" cy="48901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uz-Cyrl-UZ" sz="1100" b="1" dirty="0" smtClean="0">
                  <a:solidFill>
                    <a:srgbClr val="C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2  </a:t>
              </a:r>
              <a:r>
                <a:rPr lang="uz-Cyrl-UZ" sz="1100" b="1" dirty="0" smtClean="0">
                  <a:solidFill>
                    <a:srgbClr val="0070C0"/>
                  </a:solidFill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км</a:t>
              </a:r>
              <a:endParaRPr lang="ru-RU" sz="11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08" name="Прямоугольник 307"/>
            <p:cNvSpPr/>
            <p:nvPr/>
          </p:nvSpPr>
          <p:spPr>
            <a:xfrm>
              <a:off x="10896062" y="2156124"/>
              <a:ext cx="1539016" cy="48901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uz-Cyrl-UZ" sz="1100" b="1" dirty="0" smtClean="0">
                  <a:solidFill>
                    <a:srgbClr val="C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7  </a:t>
              </a:r>
              <a:r>
                <a:rPr lang="uz-Cyrl-UZ" sz="1100" b="1" dirty="0" smtClean="0">
                  <a:solidFill>
                    <a:srgbClr val="0070C0"/>
                  </a:solidFill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км</a:t>
              </a:r>
              <a:endParaRPr lang="ru-RU" sz="11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09" name="Прямоугольник 308">
              <a:extLst>
                <a:ext uri="{FF2B5EF4-FFF2-40B4-BE49-F238E27FC236}">
                  <a16:creationId xmlns:a16="http://schemas.microsoft.com/office/drawing/2014/main" id="{B09B1F1A-0DAA-4DE4-AED1-789FE5C9A479}"/>
                </a:ext>
              </a:extLst>
            </p:cNvPr>
            <p:cNvSpPr/>
            <p:nvPr/>
          </p:nvSpPr>
          <p:spPr>
            <a:xfrm>
              <a:off x="7600964" y="3471255"/>
              <a:ext cx="2836690" cy="375475"/>
            </a:xfrm>
            <a:prstGeom prst="rect">
              <a:avLst/>
            </a:prstGeom>
            <a:noFill/>
            <a:ln>
              <a:noFill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uz-Cyrl-UZ" sz="1100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Т</a:t>
              </a:r>
              <a:r>
                <a:rPr lang="uz-Cyrl-UZ" sz="1100" dirty="0" smtClean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унги </a:t>
              </a:r>
              <a:r>
                <a:rPr lang="uz-Cyrl-UZ" sz="1100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ёриткичли </a:t>
              </a:r>
              <a:r>
                <a:rPr lang="uz-Cyrl-UZ" sz="1100" dirty="0" smtClean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чироқлар: </a:t>
              </a:r>
              <a:endParaRPr lang="ru-RU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10" name="Прямоугольник 309"/>
            <p:cNvSpPr/>
            <p:nvPr/>
          </p:nvSpPr>
          <p:spPr>
            <a:xfrm>
              <a:off x="10908596" y="3444512"/>
              <a:ext cx="1539016" cy="48901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uz-Cyrl-UZ" sz="1100" b="1" dirty="0" smtClean="0">
                  <a:solidFill>
                    <a:srgbClr val="C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8  </a:t>
              </a:r>
              <a:r>
                <a:rPr lang="uz-Cyrl-UZ" sz="1100" b="1" dirty="0" smtClean="0">
                  <a:solidFill>
                    <a:srgbClr val="0070C0"/>
                  </a:solidFill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дона</a:t>
              </a:r>
              <a:endParaRPr lang="ru-RU" sz="11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12" name="Прямоугольник 311">
              <a:extLst>
                <a:ext uri="{FF2B5EF4-FFF2-40B4-BE49-F238E27FC236}">
                  <a16:creationId xmlns:a16="http://schemas.microsoft.com/office/drawing/2014/main" id="{B09B1F1A-0DAA-4DE4-AED1-789FE5C9A479}"/>
                </a:ext>
              </a:extLst>
            </p:cNvPr>
            <p:cNvSpPr/>
            <p:nvPr/>
          </p:nvSpPr>
          <p:spPr>
            <a:xfrm>
              <a:off x="7621005" y="3845765"/>
              <a:ext cx="2836690" cy="375476"/>
            </a:xfrm>
            <a:prstGeom prst="rect">
              <a:avLst/>
            </a:prstGeom>
            <a:noFill/>
            <a:ln>
              <a:noFill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uz-Cyrl-UZ" sz="1100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Видеокузатув мосламалари: </a:t>
              </a:r>
              <a:endParaRPr lang="ru-RU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14" name="Прямоугольник 313"/>
            <p:cNvSpPr/>
            <p:nvPr/>
          </p:nvSpPr>
          <p:spPr>
            <a:xfrm>
              <a:off x="10906020" y="3840370"/>
              <a:ext cx="1539016" cy="48901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uz-Cyrl-UZ" sz="1100" b="1" dirty="0" smtClean="0">
                  <a:solidFill>
                    <a:srgbClr val="C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30  </a:t>
              </a:r>
              <a:r>
                <a:rPr lang="uz-Cyrl-UZ" sz="1100" b="1" dirty="0" smtClean="0">
                  <a:solidFill>
                    <a:srgbClr val="0070C0"/>
                  </a:solidFill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дона</a:t>
              </a:r>
              <a:endParaRPr lang="ru-RU" sz="11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15" name="Прямоугольник 314">
              <a:extLst>
                <a:ext uri="{FF2B5EF4-FFF2-40B4-BE49-F238E27FC236}">
                  <a16:creationId xmlns:a16="http://schemas.microsoft.com/office/drawing/2014/main" id="{B09B1F1A-0DAA-4DE4-AED1-789FE5C9A479}"/>
                </a:ext>
              </a:extLst>
            </p:cNvPr>
            <p:cNvSpPr/>
            <p:nvPr/>
          </p:nvSpPr>
          <p:spPr>
            <a:xfrm>
              <a:off x="7609206" y="4217950"/>
              <a:ext cx="2836690" cy="375476"/>
            </a:xfrm>
            <a:prstGeom prst="rect">
              <a:avLst/>
            </a:prstGeom>
            <a:noFill/>
            <a:ln>
              <a:noFill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uz-Cyrl-UZ" sz="1100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Ички йўллар: </a:t>
              </a:r>
              <a:endParaRPr lang="ru-RU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16" name="Прямоугольник 315"/>
            <p:cNvSpPr/>
            <p:nvPr/>
          </p:nvSpPr>
          <p:spPr>
            <a:xfrm>
              <a:off x="10899162" y="4237846"/>
              <a:ext cx="1539016" cy="48901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uz-Cyrl-UZ" sz="1100" b="1" dirty="0" smtClean="0">
                  <a:solidFill>
                    <a:srgbClr val="C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9  </a:t>
              </a:r>
              <a:r>
                <a:rPr lang="uz-Cyrl-UZ" sz="1100" b="1" dirty="0" smtClean="0">
                  <a:solidFill>
                    <a:srgbClr val="0070C0"/>
                  </a:solidFill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км</a:t>
              </a:r>
              <a:endParaRPr lang="ru-RU" sz="11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448" name="Скругленный прямоугольник 74">
            <a:extLst>
              <a:ext uri="{FF2B5EF4-FFF2-40B4-BE49-F238E27FC236}">
                <a16:creationId xmlns:a16="http://schemas.microsoft.com/office/drawing/2014/main" id="{5E13E4EA-7270-46BD-AE65-0F805B0070B8}"/>
              </a:ext>
            </a:extLst>
          </p:cNvPr>
          <p:cNvSpPr/>
          <p:nvPr/>
        </p:nvSpPr>
        <p:spPr>
          <a:xfrm>
            <a:off x="7283958" y="4914409"/>
            <a:ext cx="1324399" cy="402239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z-Cyrl-UZ" sz="1100" b="1" dirty="0" smtClean="0">
                <a:solidFill>
                  <a:schemeClr val="accent5">
                    <a:lumMod val="50000"/>
                  </a:schemeClr>
                </a:solidFill>
                <a:ea typeface="Verdana" panose="020B0604030504040204" pitchFamily="34" charset="0"/>
                <a:cs typeface="Arial" panose="020B0604020202020204" pitchFamily="34" charset="0"/>
              </a:rPr>
              <a:t>Умумий ўрта таълим мактаби</a:t>
            </a:r>
            <a:endParaRPr lang="uz-Cyrl-UZ" sz="1100" b="1" dirty="0">
              <a:solidFill>
                <a:schemeClr val="accent5">
                  <a:lumMod val="50000"/>
                </a:schemeClr>
              </a:solidFill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61" name="Скругленный прямоугольник 74">
            <a:extLst>
              <a:ext uri="{FF2B5EF4-FFF2-40B4-BE49-F238E27FC236}">
                <a16:creationId xmlns:a16="http://schemas.microsoft.com/office/drawing/2014/main" id="{F74152FB-BBAB-40FB-A2CC-EFCAA618B42C}"/>
              </a:ext>
            </a:extLst>
          </p:cNvPr>
          <p:cNvSpPr/>
          <p:nvPr/>
        </p:nvSpPr>
        <p:spPr>
          <a:xfrm>
            <a:off x="181377" y="3324134"/>
            <a:ext cx="5737489" cy="235754"/>
          </a:xfrm>
          <a:prstGeom prst="roundRect">
            <a:avLst/>
          </a:prstGeom>
          <a:solidFill>
            <a:srgbClr val="2F5597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z-Cyrl-UZ" sz="1100" b="1" dirty="0">
                <a:solidFill>
                  <a:schemeClr val="bg1"/>
                </a:solidFill>
                <a:ea typeface="Verdana" panose="020B0604030504040204" pitchFamily="34" charset="0"/>
                <a:cs typeface="Arial" panose="020B0604020202020204" pitchFamily="34" charset="0"/>
              </a:rPr>
              <a:t>Ичимлик суви ва томорқа ерларини суғориш тизимини яхшилаш тўғрисида</a:t>
            </a:r>
            <a:endParaRPr lang="ru-RU" sz="1100" b="1" dirty="0">
              <a:solidFill>
                <a:schemeClr val="bg1"/>
              </a:solidFill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1108518" y="3774136"/>
            <a:ext cx="306817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dirty="0" err="1">
                <a:solidFill>
                  <a:srgbClr val="002060"/>
                </a:solidFill>
              </a:rPr>
              <a:t>Махалла</a:t>
            </a:r>
            <a:r>
              <a:rPr lang="ru-RU" sz="1100" dirty="0">
                <a:solidFill>
                  <a:srgbClr val="002060"/>
                </a:solidFill>
              </a:rPr>
              <a:t> </a:t>
            </a:r>
            <a:r>
              <a:rPr lang="ru-RU" sz="1100" dirty="0" err="1">
                <a:solidFill>
                  <a:srgbClr val="002060"/>
                </a:solidFill>
              </a:rPr>
              <a:t>ҳудудида</a:t>
            </a:r>
            <a:r>
              <a:rPr lang="ru-RU" sz="1100" dirty="0">
                <a:solidFill>
                  <a:srgbClr val="002060"/>
                </a:solidFill>
              </a:rPr>
              <a:t> </a:t>
            </a:r>
            <a:r>
              <a:rPr lang="ru-RU" sz="1100" dirty="0" err="1">
                <a:solidFill>
                  <a:srgbClr val="002060"/>
                </a:solidFill>
              </a:rPr>
              <a:t>сув</a:t>
            </a:r>
            <a:r>
              <a:rPr lang="ru-RU" sz="1100" dirty="0">
                <a:solidFill>
                  <a:srgbClr val="002060"/>
                </a:solidFill>
              </a:rPr>
              <a:t> </a:t>
            </a:r>
            <a:r>
              <a:rPr lang="ru-RU" sz="1100" dirty="0" err="1">
                <a:solidFill>
                  <a:srgbClr val="002060"/>
                </a:solidFill>
              </a:rPr>
              <a:t>узатиш</a:t>
            </a:r>
            <a:r>
              <a:rPr lang="ru-RU" sz="1100" dirty="0">
                <a:solidFill>
                  <a:srgbClr val="002060"/>
                </a:solidFill>
              </a:rPr>
              <a:t> </a:t>
            </a:r>
            <a:r>
              <a:rPr lang="ru-RU" sz="1100" dirty="0" err="1" smtClean="0">
                <a:solidFill>
                  <a:srgbClr val="002060"/>
                </a:solidFill>
              </a:rPr>
              <a:t>иншооти</a:t>
            </a:r>
            <a:r>
              <a:rPr lang="ru-RU" sz="1100" dirty="0" smtClean="0">
                <a:solidFill>
                  <a:srgbClr val="002060"/>
                </a:solidFill>
              </a:rPr>
              <a:t> </a:t>
            </a:r>
            <a:r>
              <a:rPr lang="ru-RU" sz="1100" dirty="0" err="1">
                <a:solidFill>
                  <a:srgbClr val="002060"/>
                </a:solidFill>
              </a:rPr>
              <a:t>барпо</a:t>
            </a:r>
            <a:r>
              <a:rPr lang="ru-RU" sz="1100" dirty="0">
                <a:solidFill>
                  <a:srgbClr val="002060"/>
                </a:solidFill>
              </a:rPr>
              <a:t> </a:t>
            </a:r>
            <a:r>
              <a:rPr lang="ru-RU" sz="1100" dirty="0" err="1" smtClean="0">
                <a:solidFill>
                  <a:srgbClr val="002060"/>
                </a:solidFill>
              </a:rPr>
              <a:t>этиш</a:t>
            </a:r>
            <a:r>
              <a:rPr lang="ru-RU" sz="1100" dirty="0" smtClean="0">
                <a:solidFill>
                  <a:srgbClr val="002060"/>
                </a:solidFill>
              </a:rPr>
              <a:t> </a:t>
            </a:r>
            <a:r>
              <a:rPr lang="ru-RU" sz="1100" dirty="0" err="1" smtClean="0">
                <a:solidFill>
                  <a:srgbClr val="002060"/>
                </a:solidFill>
              </a:rPr>
              <a:t>ҳамда</a:t>
            </a:r>
            <a:r>
              <a:rPr lang="ru-RU" sz="1100" dirty="0" smtClean="0">
                <a:solidFill>
                  <a:srgbClr val="002060"/>
                </a:solidFill>
              </a:rPr>
              <a:t> 7 км </a:t>
            </a:r>
            <a:r>
              <a:rPr lang="ru-RU" sz="1100" dirty="0" err="1" smtClean="0">
                <a:solidFill>
                  <a:srgbClr val="002060"/>
                </a:solidFill>
              </a:rPr>
              <a:t>сув</a:t>
            </a:r>
            <a:r>
              <a:rPr lang="ru-RU" sz="1100" dirty="0" smtClean="0">
                <a:solidFill>
                  <a:srgbClr val="002060"/>
                </a:solidFill>
              </a:rPr>
              <a:t> </a:t>
            </a:r>
            <a:r>
              <a:rPr lang="ru-RU" sz="1100" dirty="0" err="1" smtClean="0">
                <a:solidFill>
                  <a:srgbClr val="002060"/>
                </a:solidFill>
              </a:rPr>
              <a:t>қурларини</a:t>
            </a:r>
            <a:r>
              <a:rPr lang="ru-RU" sz="1100" dirty="0" smtClean="0">
                <a:solidFill>
                  <a:srgbClr val="002060"/>
                </a:solidFill>
              </a:rPr>
              <a:t> </a:t>
            </a:r>
            <a:endParaRPr lang="ru-RU" sz="1100" dirty="0">
              <a:solidFill>
                <a:srgbClr val="002060"/>
              </a:solidFill>
            </a:endParaRPr>
          </a:p>
        </p:txBody>
      </p:sp>
      <p:sp>
        <p:nvSpPr>
          <p:cNvPr id="63" name="object 307">
            <a:extLst>
              <a:ext uri="{FF2B5EF4-FFF2-40B4-BE49-F238E27FC236}">
                <a16:creationId xmlns:a16="http://schemas.microsoft.com/office/drawing/2014/main" id="{75B879F8-DC84-4201-B05A-76506B17C87D}"/>
              </a:ext>
            </a:extLst>
          </p:cNvPr>
          <p:cNvSpPr/>
          <p:nvPr/>
        </p:nvSpPr>
        <p:spPr>
          <a:xfrm flipH="1">
            <a:off x="3959528" y="3608443"/>
            <a:ext cx="230421" cy="728048"/>
          </a:xfrm>
          <a:custGeom>
            <a:avLst/>
            <a:gdLst/>
            <a:ahLst/>
            <a:cxnLst/>
            <a:rect l="l" t="t" r="r" b="b"/>
            <a:pathLst>
              <a:path h="573404">
                <a:moveTo>
                  <a:pt x="0" y="0"/>
                </a:moveTo>
                <a:lnTo>
                  <a:pt x="0" y="573013"/>
                </a:lnTo>
              </a:path>
            </a:pathLst>
          </a:custGeom>
          <a:ln w="20117">
            <a:solidFill>
              <a:srgbClr val="003E64"/>
            </a:solidFill>
          </a:ln>
        </p:spPr>
        <p:txBody>
          <a:bodyPr wrap="square" lIns="0" tIns="0" rIns="0" bIns="0" rtlCol="0"/>
          <a:lstStyle/>
          <a:p>
            <a:endParaRPr sz="100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4281141" y="3899563"/>
            <a:ext cx="165837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z-Cyrl-UZ" sz="1100" dirty="0" smtClean="0">
                <a:solidFill>
                  <a:srgbClr val="002060"/>
                </a:solidFill>
                <a:latin typeface="+mn-lt"/>
              </a:rPr>
              <a:t>4,2 </a:t>
            </a:r>
            <a:r>
              <a:rPr lang="uz-Cyrl-UZ" sz="1100" dirty="0">
                <a:solidFill>
                  <a:srgbClr val="002060"/>
                </a:solidFill>
                <a:latin typeface="+mn-lt"/>
              </a:rPr>
              <a:t>млрд.сўм</a:t>
            </a:r>
            <a:endParaRPr lang="ru-RU" sz="1100" dirty="0">
              <a:solidFill>
                <a:srgbClr val="002060"/>
              </a:solidFill>
              <a:latin typeface="+mn-lt"/>
            </a:endParaRPr>
          </a:p>
        </p:txBody>
      </p:sp>
      <p:grpSp>
        <p:nvGrpSpPr>
          <p:cNvPr id="66" name="Группа 65"/>
          <p:cNvGrpSpPr/>
          <p:nvPr/>
        </p:nvGrpSpPr>
        <p:grpSpPr>
          <a:xfrm>
            <a:off x="181378" y="1240834"/>
            <a:ext cx="5818823" cy="1933762"/>
            <a:chOff x="181378" y="4261122"/>
            <a:chExt cx="5818823" cy="2537795"/>
          </a:xfrm>
        </p:grpSpPr>
        <p:sp>
          <p:nvSpPr>
            <p:cNvPr id="67" name="Скругленный прямоугольник 74">
              <a:extLst>
                <a:ext uri="{FF2B5EF4-FFF2-40B4-BE49-F238E27FC236}">
                  <a16:creationId xmlns:a16="http://schemas.microsoft.com/office/drawing/2014/main" id="{F74152FB-BBAB-40FB-A2CC-EFCAA618B42C}"/>
                </a:ext>
              </a:extLst>
            </p:cNvPr>
            <p:cNvSpPr/>
            <p:nvPr/>
          </p:nvSpPr>
          <p:spPr>
            <a:xfrm>
              <a:off x="181378" y="4261122"/>
              <a:ext cx="5714420" cy="277040"/>
            </a:xfrm>
            <a:prstGeom prst="roundRect">
              <a:avLst/>
            </a:prstGeom>
            <a:solidFill>
              <a:srgbClr val="2F5597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z-Cyrl-UZ" sz="1100" b="1" dirty="0">
                  <a:solidFill>
                    <a:schemeClr val="bg1"/>
                  </a:solidFill>
                  <a:ea typeface="Verdana" panose="020B0604030504040204" pitchFamily="34" charset="0"/>
                  <a:cs typeface="Arial" panose="020B0604020202020204" pitchFamily="34" charset="0"/>
                </a:rPr>
                <a:t>Маҳалладаги ижтимоий объектлар тўғрисида</a:t>
              </a:r>
              <a:endParaRPr lang="ru-RU" sz="1100" b="1" dirty="0">
                <a:solidFill>
                  <a:schemeClr val="bg1"/>
                </a:solidFill>
                <a:ea typeface="Verdana" panose="020B0604030504040204" pitchFamily="34" charset="0"/>
                <a:cs typeface="Arial" panose="020B0604020202020204" pitchFamily="34" charset="0"/>
              </a:endParaRPr>
            </a:p>
          </p:txBody>
        </p:sp>
        <p:grpSp>
          <p:nvGrpSpPr>
            <p:cNvPr id="69" name="Группа 68"/>
            <p:cNvGrpSpPr/>
            <p:nvPr/>
          </p:nvGrpSpPr>
          <p:grpSpPr>
            <a:xfrm>
              <a:off x="954979" y="4600198"/>
              <a:ext cx="5039575" cy="2198719"/>
              <a:chOff x="946395" y="4608705"/>
              <a:chExt cx="4973586" cy="2282242"/>
            </a:xfrm>
          </p:grpSpPr>
          <p:sp>
            <p:nvSpPr>
              <p:cNvPr id="73" name="TextBox 72"/>
              <p:cNvSpPr txBox="1"/>
              <p:nvPr/>
            </p:nvSpPr>
            <p:spPr>
              <a:xfrm>
                <a:off x="989305" y="4608705"/>
                <a:ext cx="2809322" cy="58696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1100" dirty="0" err="1">
                    <a:solidFill>
                      <a:srgbClr val="7030A0"/>
                    </a:solidFill>
                    <a:latin typeface="+mn-lt"/>
                  </a:rPr>
                  <a:t>Давлат</a:t>
                </a:r>
                <a:r>
                  <a:rPr lang="ru-RU" sz="1100" dirty="0">
                    <a:solidFill>
                      <a:srgbClr val="7030A0"/>
                    </a:solidFill>
                    <a:latin typeface="+mn-lt"/>
                  </a:rPr>
                  <a:t> </a:t>
                </a:r>
                <a:r>
                  <a:rPr lang="ru-RU" sz="1100" dirty="0" err="1">
                    <a:solidFill>
                      <a:srgbClr val="7030A0"/>
                    </a:solidFill>
                    <a:latin typeface="+mn-lt"/>
                  </a:rPr>
                  <a:t>мактабгача</a:t>
                </a:r>
                <a:r>
                  <a:rPr lang="ru-RU" sz="1100" dirty="0">
                    <a:solidFill>
                      <a:srgbClr val="7030A0"/>
                    </a:solidFill>
                    <a:latin typeface="+mn-lt"/>
                  </a:rPr>
                  <a:t> </a:t>
                </a:r>
                <a:r>
                  <a:rPr lang="ru-RU" sz="1100" dirty="0" err="1">
                    <a:solidFill>
                      <a:srgbClr val="7030A0"/>
                    </a:solidFill>
                    <a:latin typeface="+mn-lt"/>
                  </a:rPr>
                  <a:t>таълим</a:t>
                </a:r>
                <a:r>
                  <a:rPr lang="ru-RU" sz="1100" dirty="0">
                    <a:solidFill>
                      <a:srgbClr val="7030A0"/>
                    </a:solidFill>
                    <a:latin typeface="+mn-lt"/>
                  </a:rPr>
                  <a:t> </a:t>
                </a:r>
                <a:r>
                  <a:rPr lang="ru-RU" sz="1100" dirty="0" err="1">
                    <a:solidFill>
                      <a:srgbClr val="7030A0"/>
                    </a:solidFill>
                    <a:latin typeface="+mn-lt"/>
                  </a:rPr>
                  <a:t>ташкилотлари</a:t>
                </a:r>
                <a:r>
                  <a:rPr lang="ru-RU" sz="1100" dirty="0">
                    <a:solidFill>
                      <a:srgbClr val="7030A0"/>
                    </a:solidFill>
                    <a:latin typeface="+mn-lt"/>
                  </a:rPr>
                  <a:t> сони</a:t>
                </a:r>
              </a:p>
            </p:txBody>
          </p:sp>
          <p:sp>
            <p:nvSpPr>
              <p:cNvPr id="74" name="TextBox 73"/>
              <p:cNvSpPr txBox="1"/>
              <p:nvPr/>
            </p:nvSpPr>
            <p:spPr>
              <a:xfrm>
                <a:off x="961405" y="5173277"/>
                <a:ext cx="2984155" cy="35636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1100" dirty="0" err="1">
                    <a:solidFill>
                      <a:srgbClr val="7030A0"/>
                    </a:solidFill>
                    <a:latin typeface="+mn-lt"/>
                  </a:rPr>
                  <a:t>Тиббиёт</a:t>
                </a:r>
                <a:r>
                  <a:rPr lang="ru-RU" sz="1100" dirty="0">
                    <a:solidFill>
                      <a:srgbClr val="7030A0"/>
                    </a:solidFill>
                    <a:latin typeface="+mn-lt"/>
                  </a:rPr>
                  <a:t> </a:t>
                </a:r>
                <a:r>
                  <a:rPr lang="ru-RU" sz="1100" dirty="0" err="1">
                    <a:solidFill>
                      <a:srgbClr val="7030A0"/>
                    </a:solidFill>
                    <a:latin typeface="+mn-lt"/>
                  </a:rPr>
                  <a:t>муассасалари</a:t>
                </a:r>
                <a:r>
                  <a:rPr lang="ru-RU" sz="1100" dirty="0">
                    <a:solidFill>
                      <a:srgbClr val="7030A0"/>
                    </a:solidFill>
                    <a:latin typeface="+mn-lt"/>
                  </a:rPr>
                  <a:t> сони</a:t>
                </a:r>
              </a:p>
            </p:txBody>
          </p:sp>
          <p:sp>
            <p:nvSpPr>
              <p:cNvPr id="75" name="TextBox 74"/>
              <p:cNvSpPr txBox="1"/>
              <p:nvPr/>
            </p:nvSpPr>
            <p:spPr>
              <a:xfrm>
                <a:off x="946395" y="5732845"/>
                <a:ext cx="2994941" cy="35636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1100" dirty="0" err="1">
                    <a:solidFill>
                      <a:srgbClr val="7030A0"/>
                    </a:solidFill>
                  </a:rPr>
                  <a:t>Хусусий</a:t>
                </a:r>
                <a:r>
                  <a:rPr lang="ru-RU" sz="1100" dirty="0">
                    <a:solidFill>
                      <a:srgbClr val="7030A0"/>
                    </a:solidFill>
                  </a:rPr>
                  <a:t> </a:t>
                </a:r>
                <a:r>
                  <a:rPr lang="ru-RU" sz="1100" dirty="0" err="1">
                    <a:solidFill>
                      <a:srgbClr val="7030A0"/>
                    </a:solidFill>
                  </a:rPr>
                  <a:t>мактабгача</a:t>
                </a:r>
                <a:r>
                  <a:rPr lang="ru-RU" sz="1100" dirty="0">
                    <a:solidFill>
                      <a:srgbClr val="7030A0"/>
                    </a:solidFill>
                  </a:rPr>
                  <a:t> </a:t>
                </a:r>
                <a:r>
                  <a:rPr lang="ru-RU" sz="1100" dirty="0" err="1">
                    <a:solidFill>
                      <a:srgbClr val="7030A0"/>
                    </a:solidFill>
                  </a:rPr>
                  <a:t>таълим</a:t>
                </a:r>
                <a:r>
                  <a:rPr lang="ru-RU" sz="1100" dirty="0">
                    <a:solidFill>
                      <a:srgbClr val="7030A0"/>
                    </a:solidFill>
                  </a:rPr>
                  <a:t> </a:t>
                </a:r>
                <a:r>
                  <a:rPr lang="ru-RU" sz="1100" dirty="0" err="1">
                    <a:solidFill>
                      <a:srgbClr val="7030A0"/>
                    </a:solidFill>
                  </a:rPr>
                  <a:t>ташкилотлари</a:t>
                </a:r>
                <a:r>
                  <a:rPr lang="ru-RU" sz="1100" dirty="0">
                    <a:solidFill>
                      <a:srgbClr val="7030A0"/>
                    </a:solidFill>
                  </a:rPr>
                  <a:t> сони</a:t>
                </a:r>
              </a:p>
            </p:txBody>
          </p:sp>
          <p:sp>
            <p:nvSpPr>
              <p:cNvPr id="76" name="TextBox 75"/>
              <p:cNvSpPr txBox="1"/>
              <p:nvPr/>
            </p:nvSpPr>
            <p:spPr>
              <a:xfrm>
                <a:off x="4261604" y="4706217"/>
                <a:ext cx="1658377" cy="35636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uz-Cyrl-UZ" sz="1100" dirty="0">
                    <a:solidFill>
                      <a:srgbClr val="7030A0"/>
                    </a:solidFill>
                    <a:latin typeface="+mn-lt"/>
                  </a:rPr>
                  <a:t>1 та</a:t>
                </a:r>
                <a:endParaRPr lang="ru-RU" sz="1100" dirty="0">
                  <a:solidFill>
                    <a:srgbClr val="7030A0"/>
                  </a:solidFill>
                  <a:latin typeface="+mn-lt"/>
                </a:endParaRPr>
              </a:p>
            </p:txBody>
          </p:sp>
          <p:sp>
            <p:nvSpPr>
              <p:cNvPr id="77" name="TextBox 76"/>
              <p:cNvSpPr txBox="1"/>
              <p:nvPr/>
            </p:nvSpPr>
            <p:spPr>
              <a:xfrm>
                <a:off x="4252107" y="5268923"/>
                <a:ext cx="1658377" cy="35636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uz-Cyrl-UZ" sz="1100" dirty="0">
                    <a:solidFill>
                      <a:srgbClr val="7030A0"/>
                    </a:solidFill>
                    <a:latin typeface="+mn-lt"/>
                  </a:rPr>
                  <a:t>1 та</a:t>
                </a:r>
                <a:endParaRPr lang="ru-RU" sz="1100" dirty="0">
                  <a:solidFill>
                    <a:srgbClr val="7030A0"/>
                  </a:solidFill>
                  <a:latin typeface="+mn-lt"/>
                </a:endParaRPr>
              </a:p>
            </p:txBody>
          </p:sp>
          <p:sp>
            <p:nvSpPr>
              <p:cNvPr id="78" name="TextBox 77"/>
              <p:cNvSpPr txBox="1"/>
              <p:nvPr/>
            </p:nvSpPr>
            <p:spPr>
              <a:xfrm>
                <a:off x="4252107" y="5809295"/>
                <a:ext cx="1658377" cy="35636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uz-Cyrl-UZ" sz="1100" dirty="0">
                    <a:solidFill>
                      <a:srgbClr val="7030A0"/>
                    </a:solidFill>
                    <a:latin typeface="+mn-lt"/>
                  </a:rPr>
                  <a:t>1 та </a:t>
                </a:r>
                <a:endParaRPr lang="ru-RU" sz="1100" dirty="0">
                  <a:solidFill>
                    <a:srgbClr val="7030A0"/>
                  </a:solidFill>
                  <a:latin typeface="+mn-lt"/>
                </a:endParaRPr>
              </a:p>
            </p:txBody>
          </p:sp>
          <p:sp>
            <p:nvSpPr>
              <p:cNvPr id="79" name="object 307">
                <a:extLst>
                  <a:ext uri="{FF2B5EF4-FFF2-40B4-BE49-F238E27FC236}">
                    <a16:creationId xmlns:a16="http://schemas.microsoft.com/office/drawing/2014/main" id="{75B879F8-DC84-4201-B05A-76506B17C87D}"/>
                  </a:ext>
                </a:extLst>
              </p:cNvPr>
              <p:cNvSpPr/>
              <p:nvPr/>
            </p:nvSpPr>
            <p:spPr>
              <a:xfrm>
                <a:off x="4129819" y="4662312"/>
                <a:ext cx="45121" cy="2228635"/>
              </a:xfrm>
              <a:custGeom>
                <a:avLst/>
                <a:gdLst/>
                <a:ahLst/>
                <a:cxnLst/>
                <a:rect l="l" t="t" r="r" b="b"/>
                <a:pathLst>
                  <a:path h="573404">
                    <a:moveTo>
                      <a:pt x="0" y="0"/>
                    </a:moveTo>
                    <a:lnTo>
                      <a:pt x="0" y="573013"/>
                    </a:lnTo>
                  </a:path>
                </a:pathLst>
              </a:custGeom>
              <a:ln w="20117">
                <a:solidFill>
                  <a:srgbClr val="003E64"/>
                </a:solidFill>
              </a:ln>
            </p:spPr>
            <p:txBody>
              <a:bodyPr wrap="square" lIns="0" tIns="0" rIns="0" bIns="0" rtlCol="0"/>
              <a:lstStyle/>
              <a:p>
                <a:endParaRPr sz="1100">
                  <a:solidFill>
                    <a:prstClr val="black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</p:grpSp>
        <p:sp>
          <p:nvSpPr>
            <p:cNvPr id="70" name="TextBox 69"/>
            <p:cNvSpPr txBox="1"/>
            <p:nvPr/>
          </p:nvSpPr>
          <p:spPr>
            <a:xfrm>
              <a:off x="960394" y="6258103"/>
              <a:ext cx="3176842" cy="3433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100" dirty="0" err="1">
                  <a:solidFill>
                    <a:srgbClr val="7030A0"/>
                  </a:solidFill>
                </a:rPr>
                <a:t>Умумий</a:t>
              </a:r>
              <a:r>
                <a:rPr lang="ru-RU" sz="1100" dirty="0">
                  <a:solidFill>
                    <a:srgbClr val="7030A0"/>
                  </a:solidFill>
                </a:rPr>
                <a:t> </a:t>
              </a:r>
              <a:r>
                <a:rPr lang="ru-RU" sz="1100" dirty="0" err="1">
                  <a:solidFill>
                    <a:srgbClr val="7030A0"/>
                  </a:solidFill>
                </a:rPr>
                <a:t>ўрта</a:t>
              </a:r>
              <a:r>
                <a:rPr lang="ru-RU" sz="1100" dirty="0">
                  <a:solidFill>
                    <a:srgbClr val="7030A0"/>
                  </a:solidFill>
                </a:rPr>
                <a:t> </a:t>
              </a:r>
              <a:r>
                <a:rPr lang="ru-RU" sz="1100" dirty="0" err="1">
                  <a:solidFill>
                    <a:srgbClr val="7030A0"/>
                  </a:solidFill>
                </a:rPr>
                <a:t>таълим</a:t>
              </a:r>
              <a:r>
                <a:rPr lang="ru-RU" sz="1100" dirty="0">
                  <a:solidFill>
                    <a:srgbClr val="7030A0"/>
                  </a:solidFill>
                </a:rPr>
                <a:t> </a:t>
              </a:r>
              <a:r>
                <a:rPr lang="ru-RU" sz="1100" dirty="0" err="1">
                  <a:solidFill>
                    <a:srgbClr val="7030A0"/>
                  </a:solidFill>
                </a:rPr>
                <a:t>мактаби</a:t>
              </a:r>
              <a:r>
                <a:rPr lang="ru-RU" sz="1100" dirty="0">
                  <a:solidFill>
                    <a:srgbClr val="7030A0"/>
                  </a:solidFill>
                </a:rPr>
                <a:t> </a:t>
              </a:r>
              <a:r>
                <a:rPr lang="ru-RU" sz="1100" dirty="0" smtClean="0">
                  <a:solidFill>
                    <a:srgbClr val="7030A0"/>
                  </a:solidFill>
                </a:rPr>
                <a:t>сони</a:t>
              </a:r>
              <a:endParaRPr lang="ru-RU" sz="1100" dirty="0">
                <a:solidFill>
                  <a:srgbClr val="7030A0"/>
                </a:solidFill>
              </a:endParaRPr>
            </a:p>
          </p:txBody>
        </p:sp>
        <p:sp>
          <p:nvSpPr>
            <p:cNvPr id="71" name="TextBox 70"/>
            <p:cNvSpPr txBox="1"/>
            <p:nvPr/>
          </p:nvSpPr>
          <p:spPr>
            <a:xfrm>
              <a:off x="4319827" y="6304544"/>
              <a:ext cx="1680374" cy="3433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uz-Cyrl-UZ" sz="1100" dirty="0">
                  <a:solidFill>
                    <a:srgbClr val="7030A0"/>
                  </a:solidFill>
                  <a:latin typeface="+mn-lt"/>
                </a:rPr>
                <a:t>1 та </a:t>
              </a:r>
              <a:endParaRPr lang="ru-RU" sz="1100" dirty="0">
                <a:solidFill>
                  <a:srgbClr val="7030A0"/>
                </a:solidFill>
                <a:latin typeface="+mn-lt"/>
              </a:endParaRPr>
            </a:p>
          </p:txBody>
        </p:sp>
      </p:grpSp>
      <p:pic>
        <p:nvPicPr>
          <p:cNvPr id="84" name="Picture 2" descr="Жиззахда ичимлик суви таъминоти яхшиланмоқда » Жиззах вилояти ҳокимлиги  расмий ахборот сайти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984" y="3751883"/>
            <a:ext cx="756343" cy="60129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86" name="Группа 85"/>
          <p:cNvGrpSpPr/>
          <p:nvPr/>
        </p:nvGrpSpPr>
        <p:grpSpPr>
          <a:xfrm>
            <a:off x="146680" y="4590247"/>
            <a:ext cx="5807791" cy="981433"/>
            <a:chOff x="6145891" y="228273"/>
            <a:chExt cx="5807791" cy="1889930"/>
          </a:xfrm>
        </p:grpSpPr>
        <p:sp>
          <p:nvSpPr>
            <p:cNvPr id="87" name="TextBox 86"/>
            <p:cNvSpPr txBox="1"/>
            <p:nvPr/>
          </p:nvSpPr>
          <p:spPr>
            <a:xfrm>
              <a:off x="7107729" y="1034008"/>
              <a:ext cx="2544075" cy="5037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100" dirty="0" smtClean="0">
                  <a:solidFill>
                    <a:srgbClr val="7030A0"/>
                  </a:solidFill>
                </a:rPr>
                <a:t>       </a:t>
              </a:r>
              <a:r>
                <a:rPr lang="ru-RU" sz="1100" dirty="0" err="1" smtClean="0">
                  <a:solidFill>
                    <a:srgbClr val="7030A0"/>
                  </a:solidFill>
                </a:rPr>
                <a:t>Воши</a:t>
              </a:r>
              <a:r>
                <a:rPr lang="ru-RU" sz="1100" dirty="0" smtClean="0">
                  <a:solidFill>
                    <a:srgbClr val="7030A0"/>
                  </a:solidFill>
                </a:rPr>
                <a:t> </a:t>
              </a:r>
              <a:r>
                <a:rPr lang="ru-RU" sz="1100" dirty="0">
                  <a:solidFill>
                    <a:srgbClr val="7030A0"/>
                  </a:solidFill>
                </a:rPr>
                <a:t>ОШП ни </a:t>
              </a:r>
              <a:r>
                <a:rPr lang="ru-RU" sz="1100" dirty="0" err="1">
                  <a:solidFill>
                    <a:srgbClr val="7030A0"/>
                  </a:solidFill>
                </a:rPr>
                <a:t>қайта</a:t>
              </a:r>
              <a:r>
                <a:rPr lang="ru-RU" sz="1100" dirty="0">
                  <a:solidFill>
                    <a:srgbClr val="7030A0"/>
                  </a:solidFill>
                </a:rPr>
                <a:t> </a:t>
              </a:r>
              <a:r>
                <a:rPr lang="ru-RU" sz="1100" dirty="0" err="1">
                  <a:solidFill>
                    <a:srgbClr val="7030A0"/>
                  </a:solidFill>
                </a:rPr>
                <a:t>қуриш</a:t>
              </a:r>
              <a:endParaRPr lang="ru-RU" sz="1100" dirty="0">
                <a:solidFill>
                  <a:srgbClr val="7030A0"/>
                </a:solidFill>
              </a:endParaRPr>
            </a:p>
          </p:txBody>
        </p:sp>
        <p:sp>
          <p:nvSpPr>
            <p:cNvPr id="88" name="Скругленный прямоугольник 74">
              <a:extLst>
                <a:ext uri="{FF2B5EF4-FFF2-40B4-BE49-F238E27FC236}">
                  <a16:creationId xmlns:a16="http://schemas.microsoft.com/office/drawing/2014/main" id="{F74152FB-BBAB-40FB-A2CC-EFCAA618B42C}"/>
                </a:ext>
              </a:extLst>
            </p:cNvPr>
            <p:cNvSpPr/>
            <p:nvPr/>
          </p:nvSpPr>
          <p:spPr>
            <a:xfrm>
              <a:off x="6145891" y="228273"/>
              <a:ext cx="5759469" cy="345293"/>
            </a:xfrm>
            <a:prstGeom prst="roundRect">
              <a:avLst/>
            </a:prstGeom>
            <a:solidFill>
              <a:srgbClr val="2F5597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z-Cyrl-UZ" sz="1100" b="1" dirty="0">
                  <a:solidFill>
                    <a:schemeClr val="bg1"/>
                  </a:solidFill>
                  <a:ea typeface="Verdana" panose="020B0604030504040204" pitchFamily="34" charset="0"/>
                  <a:cs typeface="Arial" panose="020B0604020202020204" pitchFamily="34" charset="0"/>
                </a:rPr>
                <a:t>Ижтимоий соҳасини яхшилаш</a:t>
              </a:r>
              <a:endParaRPr lang="ru-RU" sz="1100" b="1" dirty="0">
                <a:solidFill>
                  <a:schemeClr val="bg1"/>
                </a:solidFill>
                <a:ea typeface="Verdana" panose="020B060403050404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9" name="TextBox 88"/>
            <p:cNvSpPr txBox="1"/>
            <p:nvPr/>
          </p:nvSpPr>
          <p:spPr>
            <a:xfrm>
              <a:off x="10295305" y="1018302"/>
              <a:ext cx="1658377" cy="5037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uz-Cyrl-UZ" sz="1100" dirty="0" smtClean="0">
                  <a:solidFill>
                    <a:srgbClr val="7030A0"/>
                  </a:solidFill>
                </a:rPr>
                <a:t>1,8 млрд сўм</a:t>
              </a:r>
              <a:endParaRPr lang="ru-RU" sz="1100" dirty="0">
                <a:solidFill>
                  <a:srgbClr val="7030A0"/>
                </a:solidFill>
              </a:endParaRPr>
            </a:p>
          </p:txBody>
        </p:sp>
        <p:sp>
          <p:nvSpPr>
            <p:cNvPr id="90" name="object 307">
              <a:extLst>
                <a:ext uri="{FF2B5EF4-FFF2-40B4-BE49-F238E27FC236}">
                  <a16:creationId xmlns:a16="http://schemas.microsoft.com/office/drawing/2014/main" id="{75B879F8-DC84-4201-B05A-76506B17C87D}"/>
                </a:ext>
              </a:extLst>
            </p:cNvPr>
            <p:cNvSpPr/>
            <p:nvPr/>
          </p:nvSpPr>
          <p:spPr>
            <a:xfrm flipH="1">
              <a:off x="9998070" y="684893"/>
              <a:ext cx="191089" cy="1433310"/>
            </a:xfrm>
            <a:custGeom>
              <a:avLst/>
              <a:gdLst/>
              <a:ahLst/>
              <a:cxnLst/>
              <a:rect l="l" t="t" r="r" b="b"/>
              <a:pathLst>
                <a:path h="573404">
                  <a:moveTo>
                    <a:pt x="0" y="0"/>
                  </a:moveTo>
                  <a:lnTo>
                    <a:pt x="0" y="573013"/>
                  </a:lnTo>
                </a:path>
              </a:pathLst>
            </a:custGeom>
            <a:ln w="20117">
              <a:solidFill>
                <a:srgbClr val="003E64"/>
              </a:solidFill>
            </a:ln>
          </p:spPr>
          <p:txBody>
            <a:bodyPr wrap="square" lIns="0" tIns="0" rIns="0" bIns="0" rtlCol="0"/>
            <a:lstStyle/>
            <a:p>
              <a:endParaRPr sz="1000">
                <a:solidFill>
                  <a:prstClr val="black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92" name="Группа 91"/>
          <p:cNvGrpSpPr/>
          <p:nvPr/>
        </p:nvGrpSpPr>
        <p:grpSpPr>
          <a:xfrm>
            <a:off x="6271718" y="2846035"/>
            <a:ext cx="5687216" cy="1578108"/>
            <a:chOff x="6358472" y="2451137"/>
            <a:chExt cx="5687216" cy="2260137"/>
          </a:xfrm>
        </p:grpSpPr>
        <p:sp>
          <p:nvSpPr>
            <p:cNvPr id="93" name="Скругленный прямоугольник 74">
              <a:extLst>
                <a:ext uri="{FF2B5EF4-FFF2-40B4-BE49-F238E27FC236}">
                  <a16:creationId xmlns:a16="http://schemas.microsoft.com/office/drawing/2014/main" id="{F74152FB-BBAB-40FB-A2CC-EFCAA618B42C}"/>
                </a:ext>
              </a:extLst>
            </p:cNvPr>
            <p:cNvSpPr/>
            <p:nvPr/>
          </p:nvSpPr>
          <p:spPr>
            <a:xfrm>
              <a:off x="6358472" y="2451137"/>
              <a:ext cx="5687216" cy="302991"/>
            </a:xfrm>
            <a:prstGeom prst="roundRect">
              <a:avLst/>
            </a:prstGeom>
            <a:solidFill>
              <a:srgbClr val="2F5597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z-Cyrl-UZ" sz="1100" b="1" dirty="0">
                  <a:solidFill>
                    <a:schemeClr val="bg1"/>
                  </a:solidFill>
                  <a:ea typeface="Verdana" panose="020B0604030504040204" pitchFamily="34" charset="0"/>
                  <a:cs typeface="Arial" panose="020B0604020202020204" pitchFamily="34" charset="0"/>
                </a:rPr>
                <a:t>Электр энергия таъминотини яхшилаш тўғрисида</a:t>
              </a:r>
              <a:endParaRPr lang="ru-RU" sz="1100" b="1" dirty="0">
                <a:solidFill>
                  <a:schemeClr val="bg1"/>
                </a:solidFill>
                <a:ea typeface="Verdana" panose="020B060403050404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4" name="TextBox 93"/>
            <p:cNvSpPr txBox="1"/>
            <p:nvPr/>
          </p:nvSpPr>
          <p:spPr>
            <a:xfrm>
              <a:off x="7097924" y="2940645"/>
              <a:ext cx="2980144" cy="3746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100" dirty="0" smtClean="0"/>
                <a:t>Электр </a:t>
              </a:r>
              <a:r>
                <a:rPr lang="ru-RU" sz="1100" dirty="0" err="1" smtClean="0"/>
                <a:t>узатиш</a:t>
              </a:r>
              <a:r>
                <a:rPr lang="ru-RU" sz="1100" dirty="0" smtClean="0"/>
                <a:t> </a:t>
              </a:r>
              <a:r>
                <a:rPr lang="ru-RU" sz="1100" dirty="0" err="1" smtClean="0"/>
                <a:t>линияларини</a:t>
              </a:r>
              <a:r>
                <a:rPr lang="ru-RU" sz="1100" dirty="0" smtClean="0"/>
                <a:t> </a:t>
              </a:r>
              <a:r>
                <a:rPr lang="ru-RU" sz="1100" dirty="0" err="1" smtClean="0"/>
                <a:t>янгилаш</a:t>
              </a:r>
              <a:r>
                <a:rPr lang="ru-RU" sz="1100" dirty="0" smtClean="0"/>
                <a:t> </a:t>
              </a:r>
              <a:endParaRPr lang="ru-RU" sz="1100" dirty="0"/>
            </a:p>
          </p:txBody>
        </p:sp>
        <p:sp>
          <p:nvSpPr>
            <p:cNvPr id="95" name="TextBox 94"/>
            <p:cNvSpPr txBox="1"/>
            <p:nvPr/>
          </p:nvSpPr>
          <p:spPr>
            <a:xfrm>
              <a:off x="10086337" y="2950579"/>
              <a:ext cx="1658377" cy="3746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uz-Cyrl-UZ" sz="1100" dirty="0" smtClean="0">
                  <a:latin typeface="+mn-lt"/>
                </a:rPr>
                <a:t>10 км</a:t>
              </a:r>
              <a:endParaRPr lang="ru-RU" sz="1100" dirty="0">
                <a:latin typeface="+mn-lt"/>
              </a:endParaRPr>
            </a:p>
          </p:txBody>
        </p:sp>
        <p:sp>
          <p:nvSpPr>
            <p:cNvPr id="97" name="TextBox 96"/>
            <p:cNvSpPr txBox="1"/>
            <p:nvPr/>
          </p:nvSpPr>
          <p:spPr>
            <a:xfrm>
              <a:off x="7086733" y="3541893"/>
              <a:ext cx="3105700" cy="6171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100" dirty="0"/>
                <a:t> </a:t>
              </a:r>
              <a:r>
                <a:rPr lang="ru-RU" sz="1100" dirty="0" err="1" smtClean="0"/>
                <a:t>Воши</a:t>
              </a:r>
              <a:r>
                <a:rPr lang="ru-RU" sz="1100" dirty="0" smtClean="0"/>
                <a:t>, </a:t>
              </a:r>
              <a:r>
                <a:rPr lang="ru-RU" sz="1100" dirty="0" err="1" smtClean="0"/>
                <a:t>Мирсулаймон</a:t>
              </a:r>
              <a:r>
                <a:rPr lang="ru-RU" sz="1100" dirty="0" smtClean="0"/>
                <a:t> </a:t>
              </a:r>
              <a:r>
                <a:rPr lang="ru-RU" sz="1100" dirty="0" err="1" smtClean="0"/>
                <a:t>қишлоқларида</a:t>
              </a:r>
              <a:r>
                <a:rPr lang="ru-RU" sz="1100" dirty="0" smtClean="0"/>
                <a:t> </a:t>
              </a:r>
              <a:r>
                <a:rPr lang="ru-RU" sz="1100" dirty="0" err="1" smtClean="0"/>
                <a:t>қўшимча</a:t>
              </a:r>
              <a:r>
                <a:rPr lang="ru-RU" sz="1100" dirty="0" smtClean="0"/>
                <a:t> </a:t>
              </a:r>
              <a:r>
                <a:rPr lang="ru-RU" sz="1100" dirty="0"/>
                <a:t/>
              </a:r>
              <a:br>
                <a:rPr lang="ru-RU" sz="1100" dirty="0"/>
              </a:br>
              <a:r>
                <a:rPr lang="ru-RU" sz="1100" dirty="0"/>
                <a:t>трансформатор </a:t>
              </a:r>
              <a:r>
                <a:rPr lang="ru-RU" sz="1100" dirty="0" err="1"/>
                <a:t>ўрнатиш</a:t>
              </a:r>
              <a:endParaRPr lang="ru-RU" sz="1100" dirty="0"/>
            </a:p>
          </p:txBody>
        </p:sp>
        <p:sp>
          <p:nvSpPr>
            <p:cNvPr id="98" name="TextBox 97"/>
            <p:cNvSpPr txBox="1"/>
            <p:nvPr/>
          </p:nvSpPr>
          <p:spPr>
            <a:xfrm>
              <a:off x="10094054" y="3689639"/>
              <a:ext cx="1658377" cy="3746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uz-Cyrl-UZ" sz="1100" dirty="0" smtClean="0">
                  <a:latin typeface="+mn-lt"/>
                </a:rPr>
                <a:t>2 </a:t>
              </a:r>
              <a:r>
                <a:rPr lang="uz-Cyrl-UZ" sz="1100" dirty="0">
                  <a:latin typeface="+mn-lt"/>
                </a:rPr>
                <a:t>дона</a:t>
              </a:r>
              <a:endParaRPr lang="ru-RU" sz="1100" dirty="0">
                <a:latin typeface="+mn-lt"/>
              </a:endParaRPr>
            </a:p>
          </p:txBody>
        </p:sp>
        <p:sp>
          <p:nvSpPr>
            <p:cNvPr id="102" name="Прямоугольник 101"/>
            <p:cNvSpPr/>
            <p:nvPr/>
          </p:nvSpPr>
          <p:spPr>
            <a:xfrm>
              <a:off x="7097776" y="4336601"/>
              <a:ext cx="1710725" cy="37467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sz="1100" dirty="0" err="1"/>
                <a:t>Талаб</a:t>
              </a:r>
              <a:r>
                <a:rPr lang="ru-RU" sz="1100" dirty="0"/>
                <a:t> </a:t>
              </a:r>
              <a:r>
                <a:rPr lang="ru-RU" sz="1100" dirty="0" err="1"/>
                <a:t>этиладиган</a:t>
              </a:r>
              <a:r>
                <a:rPr lang="ru-RU" sz="1100" dirty="0"/>
                <a:t> </a:t>
              </a:r>
              <a:r>
                <a:rPr lang="ru-RU" sz="1100" dirty="0" err="1"/>
                <a:t>маблағ</a:t>
              </a:r>
              <a:endParaRPr lang="ru-RU" sz="1100" dirty="0"/>
            </a:p>
          </p:txBody>
        </p:sp>
        <p:sp>
          <p:nvSpPr>
            <p:cNvPr id="103" name="TextBox 102"/>
            <p:cNvSpPr txBox="1"/>
            <p:nvPr/>
          </p:nvSpPr>
          <p:spPr>
            <a:xfrm>
              <a:off x="10145204" y="4318565"/>
              <a:ext cx="1658377" cy="3746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uz-Cyrl-UZ" sz="1100" dirty="0" smtClean="0"/>
                <a:t>850,0 </a:t>
              </a:r>
              <a:r>
                <a:rPr lang="uz-Cyrl-UZ" sz="1100" dirty="0"/>
                <a:t>млн.сўм</a:t>
              </a:r>
              <a:endParaRPr lang="ru-RU" sz="1100" dirty="0"/>
            </a:p>
          </p:txBody>
        </p:sp>
      </p:grpSp>
      <p:pic>
        <p:nvPicPr>
          <p:cNvPr id="104" name="Picture 2" descr="Қишлоқ врачлик пункти — оилавий шифокор пункти этиб ўзгартирилади –  Газета.uz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1800" y="4837125"/>
            <a:ext cx="813860" cy="62874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05" name="Прямая соединительная линия 104">
            <a:extLst>
              <a:ext uri="{FF2B5EF4-FFF2-40B4-BE49-F238E27FC236}">
                <a16:creationId xmlns:a16="http://schemas.microsoft.com/office/drawing/2014/main" id="{EF2B453E-4CD5-4A72-BBDB-3D5846FAA641}"/>
              </a:ext>
            </a:extLst>
          </p:cNvPr>
          <p:cNvCxnSpPr>
            <a:cxnSpLocks/>
          </p:cNvCxnSpPr>
          <p:nvPr/>
        </p:nvCxnSpPr>
        <p:spPr>
          <a:xfrm>
            <a:off x="9941808" y="3055449"/>
            <a:ext cx="0" cy="1468622"/>
          </a:xfrm>
          <a:prstGeom prst="line">
            <a:avLst/>
          </a:prstGeom>
          <a:ln w="12700">
            <a:solidFill>
              <a:srgbClr val="7030A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6" name="Прямоугольник: скругленные углы 151">
            <a:extLst>
              <a:ext uri="{FF2B5EF4-FFF2-40B4-BE49-F238E27FC236}">
                <a16:creationId xmlns:a16="http://schemas.microsoft.com/office/drawing/2014/main" id="{AF9ABE71-DC43-43FA-950C-28A0024EB919}"/>
              </a:ext>
            </a:extLst>
          </p:cNvPr>
          <p:cNvSpPr/>
          <p:nvPr/>
        </p:nvSpPr>
        <p:spPr>
          <a:xfrm>
            <a:off x="155575" y="5941243"/>
            <a:ext cx="11720376" cy="210688"/>
          </a:xfrm>
          <a:prstGeom prst="roundRect">
            <a:avLst/>
          </a:prstGeom>
          <a:solidFill>
            <a:srgbClr val="2F5597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z-Cyrl-UZ" sz="11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“</a:t>
            </a:r>
            <a:r>
              <a:rPr lang="uz-Cyrl-UZ" sz="1100" b="1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Махалла еттилиги” томонидан </a:t>
            </a:r>
            <a:r>
              <a:rPr lang="uz-Cyrl-UZ" sz="11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амалга ошириладиган ишлар</a:t>
            </a:r>
            <a:endParaRPr lang="ru-RU" sz="11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8" name="TextBox 107"/>
          <p:cNvSpPr txBox="1"/>
          <p:nvPr/>
        </p:nvSpPr>
        <p:spPr>
          <a:xfrm>
            <a:off x="29537" y="6179035"/>
            <a:ext cx="3193165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177319" algn="just">
              <a:spcAft>
                <a:spcPts val="1197"/>
              </a:spcAft>
              <a:buClr>
                <a:srgbClr val="0070C0"/>
              </a:buClr>
              <a:buFont typeface="Wingdings" panose="05000000000000000000" pitchFamily="2" charset="2"/>
              <a:buChar char="q"/>
            </a:pPr>
            <a:r>
              <a:rPr lang="uz-Cyrl-UZ" sz="1000" dirty="0">
                <a:latin typeface="Arial" panose="020B0604020202020204" pitchFamily="34" charset="0"/>
                <a:cs typeface="Arial" panose="020B0604020202020204" pitchFamily="34" charset="0"/>
              </a:rPr>
              <a:t>Ҳудуддаги мулкчилик шаклидан  қаътий назар барча объектларни хатлов ўтказилиб солиқ тўловчи сифатида қўшимча манбаларни аниқлаш</a:t>
            </a:r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;</a:t>
            </a:r>
            <a:r>
              <a:rPr lang="uz-Cyrl-UZ" sz="1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ru-RU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9" name="TextBox 108"/>
          <p:cNvSpPr txBox="1"/>
          <p:nvPr/>
        </p:nvSpPr>
        <p:spPr>
          <a:xfrm>
            <a:off x="3282672" y="6187614"/>
            <a:ext cx="2770839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indent="177319" algn="just">
              <a:spcAft>
                <a:spcPts val="1197"/>
              </a:spcAft>
              <a:buClr>
                <a:srgbClr val="0070C0"/>
              </a:buClr>
              <a:buFont typeface="Wingdings" panose="05000000000000000000" pitchFamily="2" charset="2"/>
              <a:buChar char="q"/>
            </a:pPr>
            <a:r>
              <a:rPr lang="ru-RU" sz="10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Маҳаллада</a:t>
            </a:r>
            <a:r>
              <a:rPr lang="ru-RU" sz="10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0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ҳар</a:t>
            </a:r>
            <a:r>
              <a:rPr lang="ru-RU" sz="10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0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бир</a:t>
            </a:r>
            <a:r>
              <a:rPr lang="ru-RU" sz="10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0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ҳонадонда</a:t>
            </a:r>
            <a:r>
              <a:rPr lang="ru-RU" sz="10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0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10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000" b="1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0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 </a:t>
            </a:r>
            <a:r>
              <a:rPr lang="ru-RU" sz="10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туп</a:t>
            </a:r>
            <a:r>
              <a:rPr lang="ru-RU" sz="10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000" b="1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кўчат</a:t>
            </a:r>
            <a:r>
              <a:rPr lang="ru-RU" sz="10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0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экиш</a:t>
            </a:r>
            <a:r>
              <a:rPr lang="ru-RU" sz="10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lang="ru-RU" sz="10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бўнда</a:t>
            </a:r>
            <a:r>
              <a:rPr lang="ru-RU" sz="10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0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жами</a:t>
            </a:r>
            <a:r>
              <a:rPr lang="ru-RU" sz="10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0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10 000</a:t>
            </a:r>
            <a:r>
              <a:rPr lang="ru-RU" sz="10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туп </a:t>
            </a:r>
            <a:r>
              <a:rPr lang="ru-RU" sz="10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кўчатлар</a:t>
            </a:r>
            <a:r>
              <a:rPr lang="ru-RU" sz="10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0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экилишини</a:t>
            </a:r>
            <a:r>
              <a:rPr lang="ru-RU" sz="10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0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таъминлаш</a:t>
            </a:r>
            <a:r>
              <a:rPr lang="ru-RU" sz="10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;</a:t>
            </a:r>
          </a:p>
        </p:txBody>
      </p:sp>
      <p:sp>
        <p:nvSpPr>
          <p:cNvPr id="110" name="TextBox 109"/>
          <p:cNvSpPr txBox="1"/>
          <p:nvPr/>
        </p:nvSpPr>
        <p:spPr>
          <a:xfrm>
            <a:off x="6066757" y="6183900"/>
            <a:ext cx="349981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177319" algn="just">
              <a:spcAft>
                <a:spcPts val="1197"/>
              </a:spcAft>
              <a:buClr>
                <a:srgbClr val="0070C0"/>
              </a:buClr>
              <a:buFont typeface="Wingdings" panose="05000000000000000000" pitchFamily="2" charset="2"/>
              <a:buChar char="q"/>
            </a:pPr>
            <a:r>
              <a:rPr lang="ru-RU" sz="1000" dirty="0" err="1">
                <a:latin typeface="Arial" panose="020B0604020202020204" pitchFamily="34" charset="0"/>
                <a:cs typeface="Arial" panose="020B0604020202020204" pitchFamily="34" charset="0"/>
              </a:rPr>
              <a:t>Миграциядан</a:t>
            </a:r>
            <a:r>
              <a:rPr lang="ru-RU" sz="1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000" dirty="0" err="1">
                <a:latin typeface="Arial" panose="020B0604020202020204" pitchFamily="34" charset="0"/>
                <a:cs typeface="Arial" panose="020B0604020202020204" pitchFamily="34" charset="0"/>
              </a:rPr>
              <a:t>қайтганларни</a:t>
            </a:r>
            <a:r>
              <a:rPr lang="ru-RU" sz="1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000" dirty="0" err="1">
                <a:latin typeface="Arial" panose="020B0604020202020204" pitchFamily="34" charset="0"/>
                <a:cs typeface="Arial" panose="020B0604020202020204" pitchFamily="34" charset="0"/>
              </a:rPr>
              <a:t>доимий</a:t>
            </a:r>
            <a:r>
              <a:rPr lang="ru-RU" sz="1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000" dirty="0" err="1">
                <a:latin typeface="Arial" panose="020B0604020202020204" pitchFamily="34" charset="0"/>
                <a:cs typeface="Arial" panose="020B0604020202020204" pitchFamily="34" charset="0"/>
              </a:rPr>
              <a:t>иш</a:t>
            </a:r>
            <a:r>
              <a:rPr lang="ru-RU" sz="1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000" dirty="0" err="1">
                <a:latin typeface="Arial" panose="020B0604020202020204" pitchFamily="34" charset="0"/>
                <a:cs typeface="Arial" panose="020B0604020202020204" pitchFamily="34" charset="0"/>
              </a:rPr>
              <a:t>ўринларига</a:t>
            </a:r>
            <a:r>
              <a:rPr lang="ru-RU" sz="1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000" dirty="0" err="1">
                <a:latin typeface="Arial" panose="020B0604020202020204" pitchFamily="34" charset="0"/>
                <a:cs typeface="Arial" panose="020B0604020202020204" pitchFamily="34" charset="0"/>
              </a:rPr>
              <a:t>жойлаштириш</a:t>
            </a:r>
            <a:r>
              <a:rPr lang="ru-RU" sz="1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000" dirty="0" err="1">
                <a:latin typeface="Arial" panose="020B0604020202020204" pitchFamily="34" charset="0"/>
                <a:cs typeface="Arial" panose="020B0604020202020204" pitchFamily="34" charset="0"/>
              </a:rPr>
              <a:t>ҳамда</a:t>
            </a:r>
            <a:r>
              <a:rPr lang="ru-RU" sz="1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000" dirty="0" err="1">
                <a:latin typeface="Arial" panose="020B0604020202020204" pitchFamily="34" charset="0"/>
                <a:cs typeface="Arial" panose="020B0604020202020204" pitchFamily="34" charset="0"/>
              </a:rPr>
              <a:t>миграцияга</a:t>
            </a:r>
            <a:r>
              <a:rPr lang="ru-RU" sz="1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000" dirty="0" err="1">
                <a:latin typeface="Arial" panose="020B0604020202020204" pitchFamily="34" charset="0"/>
                <a:cs typeface="Arial" panose="020B0604020202020204" pitchFamily="34" charset="0"/>
              </a:rPr>
              <a:t>чиқиб</a:t>
            </a:r>
            <a:r>
              <a:rPr lang="ru-RU" sz="1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000" dirty="0" err="1">
                <a:latin typeface="Arial" panose="020B0604020202020204" pitchFamily="34" charset="0"/>
                <a:cs typeface="Arial" panose="020B0604020202020204" pitchFamily="34" charset="0"/>
              </a:rPr>
              <a:t>кетган</a:t>
            </a:r>
            <a:r>
              <a:rPr lang="ru-RU" sz="1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000" dirty="0" err="1">
                <a:latin typeface="Arial" panose="020B0604020202020204" pitchFamily="34" charset="0"/>
                <a:cs typeface="Arial" panose="020B0604020202020204" pitchFamily="34" charset="0"/>
              </a:rPr>
              <a:t>фуқароларни</a:t>
            </a:r>
            <a:r>
              <a:rPr lang="ru-RU" sz="1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000" dirty="0" err="1">
                <a:latin typeface="Arial" panose="020B0604020202020204" pitchFamily="34" charset="0"/>
                <a:cs typeface="Arial" panose="020B0604020202020204" pitchFamily="34" charset="0"/>
              </a:rPr>
              <a:t>ўз</a:t>
            </a:r>
            <a:r>
              <a:rPr lang="ru-RU" sz="1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000" dirty="0" err="1">
                <a:latin typeface="Arial" panose="020B0604020202020204" pitchFamily="34" charset="0"/>
                <a:cs typeface="Arial" panose="020B0604020202020204" pitchFamily="34" charset="0"/>
              </a:rPr>
              <a:t>худудига</a:t>
            </a:r>
            <a:r>
              <a:rPr lang="ru-RU" sz="1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000" dirty="0" err="1">
                <a:latin typeface="Arial" panose="020B0604020202020204" pitchFamily="34" charset="0"/>
                <a:cs typeface="Arial" panose="020B0604020202020204" pitchFamily="34" charset="0"/>
              </a:rPr>
              <a:t>қайтариш</a:t>
            </a:r>
            <a:r>
              <a:rPr lang="ru-RU" sz="1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000" dirty="0" err="1">
                <a:latin typeface="Arial" panose="020B0604020202020204" pitchFamily="34" charset="0"/>
                <a:cs typeface="Arial" panose="020B0604020202020204" pitchFamily="34" charset="0"/>
              </a:rPr>
              <a:t>чораларини</a:t>
            </a:r>
            <a:r>
              <a:rPr lang="ru-RU" sz="1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000" dirty="0" err="1">
                <a:latin typeface="Arial" panose="020B0604020202020204" pitchFamily="34" charset="0"/>
                <a:cs typeface="Arial" panose="020B0604020202020204" pitchFamily="34" charset="0"/>
              </a:rPr>
              <a:t>кўриш</a:t>
            </a:r>
            <a:r>
              <a:rPr lang="ru-RU" sz="1000" dirty="0">
                <a:latin typeface="Arial" panose="020B0604020202020204" pitchFamily="34" charset="0"/>
                <a:cs typeface="Arial" panose="020B0604020202020204" pitchFamily="34" charset="0"/>
              </a:rPr>
              <a:t>;</a:t>
            </a:r>
          </a:p>
        </p:txBody>
      </p:sp>
      <p:sp>
        <p:nvSpPr>
          <p:cNvPr id="111" name="TextBox 110"/>
          <p:cNvSpPr txBox="1"/>
          <p:nvPr/>
        </p:nvSpPr>
        <p:spPr>
          <a:xfrm>
            <a:off x="9592571" y="6202487"/>
            <a:ext cx="2599429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177319" algn="just">
              <a:spcAft>
                <a:spcPts val="1197"/>
              </a:spcAft>
              <a:buClr>
                <a:srgbClr val="0070C0"/>
              </a:buClr>
              <a:buFont typeface="Wingdings" panose="05000000000000000000" pitchFamily="2" charset="2"/>
              <a:buChar char="q"/>
            </a:pPr>
            <a:r>
              <a:rPr lang="uz-Cyrl-UZ" sz="1000" dirty="0">
                <a:latin typeface="Arial" panose="020B0604020202020204" pitchFamily="34" charset="0"/>
                <a:cs typeface="Arial" panose="020B0604020202020204" pitchFamily="34" charset="0"/>
              </a:rPr>
              <a:t>“</a:t>
            </a:r>
            <a:r>
              <a:rPr lang="ru-RU" sz="1000" dirty="0">
                <a:latin typeface="Arial" panose="020B0604020202020204" pitchFamily="34" charset="0"/>
                <a:cs typeface="Arial" panose="020B0604020202020204" pitchFamily="34" charset="0"/>
              </a:rPr>
              <a:t>Обод </a:t>
            </a:r>
            <a:r>
              <a:rPr lang="ru-RU" sz="1000" dirty="0" err="1">
                <a:latin typeface="Arial" panose="020B0604020202020204" pitchFamily="34" charset="0"/>
                <a:cs typeface="Arial" panose="020B0604020202020204" pitchFamily="34" charset="0"/>
              </a:rPr>
              <a:t>маҳалла</a:t>
            </a:r>
            <a:r>
              <a:rPr lang="uz-Cyrl-UZ" sz="1000" dirty="0">
                <a:latin typeface="Arial" panose="020B0604020202020204" pitchFamily="34" charset="0"/>
                <a:cs typeface="Arial" panose="020B0604020202020204" pitchFamily="34" charset="0"/>
              </a:rPr>
              <a:t>” “</a:t>
            </a:r>
            <a:r>
              <a:rPr lang="ru-RU" sz="1000" dirty="0">
                <a:latin typeface="Arial" panose="020B0604020202020204" pitchFamily="34" charset="0"/>
                <a:cs typeface="Arial" panose="020B0604020202020204" pitchFamily="34" charset="0"/>
              </a:rPr>
              <a:t>Обод </a:t>
            </a:r>
            <a:r>
              <a:rPr lang="ru-RU" sz="1000" dirty="0" err="1">
                <a:latin typeface="Arial" panose="020B0604020202020204" pitchFamily="34" charset="0"/>
                <a:cs typeface="Arial" panose="020B0604020202020204" pitchFamily="34" charset="0"/>
              </a:rPr>
              <a:t>хонадон</a:t>
            </a:r>
            <a:r>
              <a:rPr lang="uz-Cyrl-UZ" sz="1000" dirty="0">
                <a:latin typeface="Arial" panose="020B0604020202020204" pitchFamily="34" charset="0"/>
                <a:cs typeface="Arial" panose="020B0604020202020204" pitchFamily="34" charset="0"/>
              </a:rPr>
              <a:t>” “</a:t>
            </a:r>
            <a:r>
              <a:rPr lang="ru-RU" sz="1000" dirty="0">
                <a:latin typeface="Arial" panose="020B0604020202020204" pitchFamily="34" charset="0"/>
                <a:cs typeface="Arial" panose="020B0604020202020204" pitchFamily="34" charset="0"/>
              </a:rPr>
              <a:t>Обод </a:t>
            </a:r>
            <a:r>
              <a:rPr lang="uz-Cyrl-UZ" sz="1000" dirty="0">
                <a:latin typeface="Arial" panose="020B0604020202020204" pitchFamily="34" charset="0"/>
                <a:cs typeface="Arial" panose="020B0604020202020204" pitchFamily="34" charset="0"/>
              </a:rPr>
              <a:t>кўча”</a:t>
            </a:r>
            <a:r>
              <a:rPr lang="ru-RU" sz="1000" dirty="0"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lang="ru-RU" sz="1000" dirty="0" err="1">
                <a:latin typeface="Arial" panose="020B0604020202020204" pitchFamily="34" charset="0"/>
                <a:cs typeface="Arial" panose="020B0604020202020204" pitchFamily="34" charset="0"/>
              </a:rPr>
              <a:t>дастурлари</a:t>
            </a:r>
            <a:r>
              <a:rPr lang="ru-RU" sz="1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000" dirty="0" err="1">
                <a:latin typeface="Arial" panose="020B0604020202020204" pitchFamily="34" charset="0"/>
                <a:cs typeface="Arial" panose="020B0604020202020204" pitchFamily="34" charset="0"/>
              </a:rPr>
              <a:t>доирасида</a:t>
            </a:r>
            <a:r>
              <a:rPr lang="ru-RU" sz="1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000" dirty="0" err="1">
                <a:latin typeface="Arial" panose="020B0604020202020204" pitchFamily="34" charset="0"/>
                <a:cs typeface="Arial" panose="020B0604020202020204" pitchFamily="34" charset="0"/>
              </a:rPr>
              <a:t>жами</a:t>
            </a:r>
            <a:r>
              <a:rPr lang="ru-RU" sz="1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0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 та </a:t>
            </a:r>
            <a:r>
              <a:rPr lang="ru-RU" sz="1000" dirty="0" err="1">
                <a:latin typeface="Arial" panose="020B0604020202020204" pitchFamily="34" charset="0"/>
                <a:cs typeface="Arial" panose="020B0604020202020204" pitchFamily="34" charset="0"/>
              </a:rPr>
              <a:t>хонадонни</a:t>
            </a:r>
            <a:r>
              <a:rPr lang="ru-RU" sz="1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000" dirty="0" err="1">
                <a:latin typeface="Arial" panose="020B0604020202020204" pitchFamily="34" charset="0"/>
                <a:cs typeface="Arial" panose="020B0604020202020204" pitchFamily="34" charset="0"/>
              </a:rPr>
              <a:t>қайта</a:t>
            </a:r>
            <a:r>
              <a:rPr lang="ru-RU" sz="1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000" dirty="0" err="1">
                <a:latin typeface="Arial" panose="020B0604020202020204" pitchFamily="34" charset="0"/>
                <a:cs typeface="Arial" panose="020B0604020202020204" pitchFamily="34" charset="0"/>
              </a:rPr>
              <a:t>таъмирлаш</a:t>
            </a:r>
            <a:r>
              <a:rPr lang="ru-RU" sz="1000" dirty="0">
                <a:latin typeface="Arial" panose="020B0604020202020204" pitchFamily="34" charset="0"/>
                <a:cs typeface="Arial" panose="020B0604020202020204" pitchFamily="34" charset="0"/>
              </a:rPr>
              <a:t>;</a:t>
            </a:r>
          </a:p>
        </p:txBody>
      </p:sp>
      <p:pic>
        <p:nvPicPr>
          <p:cNvPr id="112" name="Рисунок 1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6125" y="1429113"/>
            <a:ext cx="398698" cy="398698"/>
          </a:xfrm>
          <a:prstGeom prst="rect">
            <a:avLst/>
          </a:prstGeom>
        </p:spPr>
      </p:pic>
      <p:pic>
        <p:nvPicPr>
          <p:cNvPr id="1028" name="Picture 4" descr="Hospital Icon PNG и картинки пнг | рисунок Векторы и PSD | Бесплатная  загрузка на Pngtree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55" t="6734" b="10738"/>
          <a:stretch/>
        </p:blipFill>
        <p:spPr bwMode="auto">
          <a:xfrm>
            <a:off x="460375" y="1900238"/>
            <a:ext cx="424448" cy="3095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69618" y="2270291"/>
            <a:ext cx="391894" cy="353149"/>
          </a:xfrm>
          <a:prstGeom prst="rect">
            <a:avLst/>
          </a:prstGeom>
        </p:spPr>
      </p:pic>
      <p:pic>
        <p:nvPicPr>
          <p:cNvPr id="13" name="Picture 6" descr="Школа – Бесплатные иконки: здания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475" y="2711414"/>
            <a:ext cx="363067" cy="3208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Линия электропередачи – Бесплатные иконки: электроника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3254" y="3076890"/>
            <a:ext cx="515818" cy="4390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384951" y="3568630"/>
            <a:ext cx="439211" cy="463808"/>
          </a:xfrm>
          <a:prstGeom prst="rect">
            <a:avLst/>
          </a:prstGeom>
        </p:spPr>
      </p:pic>
      <p:pic>
        <p:nvPicPr>
          <p:cNvPr id="120" name="Picture 16" descr="Картинки по запросу стоимость иконки">
            <a:extLst>
              <a:ext uri="{FF2B5EF4-FFF2-40B4-BE49-F238E27FC236}">
                <a16:creationId xmlns:a16="http://schemas.microsoft.com/office/drawing/2014/main" id="{869E82C6-F00A-4C9D-B322-822480B3033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84992" y="4101919"/>
            <a:ext cx="439170" cy="3315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1" name="Рисунок 12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40611" y="4760142"/>
            <a:ext cx="513909" cy="513909"/>
          </a:xfrm>
          <a:prstGeom prst="rect">
            <a:avLst/>
          </a:prstGeom>
        </p:spPr>
      </p:pic>
      <p:pic>
        <p:nvPicPr>
          <p:cNvPr id="122" name="Picture 4" descr="Hospital Icon PNG и картинки пнг | рисунок Векторы и PSD | Бесплатная  загрузка на Pngtree"/>
          <p:cNvPicPr>
            <a:picLocks noChangeAspect="1" noChangeArrowheads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55" t="6734" b="10738"/>
          <a:stretch/>
        </p:blipFill>
        <p:spPr bwMode="auto">
          <a:xfrm>
            <a:off x="6411551" y="5371294"/>
            <a:ext cx="547101" cy="3990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9" name="Заголовок 5"/>
          <p:cNvSpPr txBox="1">
            <a:spLocks/>
          </p:cNvSpPr>
          <p:nvPr/>
        </p:nvSpPr>
        <p:spPr>
          <a:xfrm>
            <a:off x="29537" y="9639"/>
            <a:ext cx="12192000" cy="553452"/>
          </a:xfrm>
          <a:prstGeom prst="rect">
            <a:avLst/>
          </a:prstGeom>
          <a:solidFill>
            <a:srgbClr val="002060"/>
          </a:solidFill>
          <a:ln w="12700" cap="flat" cmpd="sng" algn="ctr">
            <a:solidFill>
              <a:srgbClr val="5B9BD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uz-Cyrl-UZ" sz="1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ВОБКЕНТ ТУМАНИДАГИ “МИРВОШИ” </a:t>
            </a:r>
            <a:br>
              <a:rPr lang="uz-Cyrl-UZ" sz="1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uz-Cyrl-UZ" sz="1400" b="1" dirty="0">
                <a:solidFill>
                  <a:schemeClr val="bg1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МАҲАЛЛАСИНИ САМАРАЛИ ИЖТИМОИЙ-ИҚТИСОДИЙ РИВОЖЛАНТИРИШ ДАСТУРИ</a:t>
            </a:r>
            <a:r>
              <a:rPr lang="uz-Cyrl-UZ" sz="1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ru-RU" sz="1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0" name="Picture 2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371" y="32657"/>
            <a:ext cx="396875" cy="4786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1" name="TextBox 100">
            <a:extLst>
              <a:ext uri="{FF2B5EF4-FFF2-40B4-BE49-F238E27FC236}">
                <a16:creationId xmlns:a16="http://schemas.microsoft.com/office/drawing/2014/main" id="{0DA21BDE-72AE-4863-A971-635512EA4C5F}"/>
              </a:ext>
            </a:extLst>
          </p:cNvPr>
          <p:cNvSpPr txBox="1"/>
          <p:nvPr/>
        </p:nvSpPr>
        <p:spPr>
          <a:xfrm>
            <a:off x="490762" y="40610"/>
            <a:ext cx="126455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z-Cyrl-UZ" sz="800" b="1" dirty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БУХОРО ВИЛОЯТИ ВОБКЕНТ ТУМАН ҲОКИМЛИГИ</a:t>
            </a:r>
            <a:endParaRPr lang="ru-RU" sz="800" b="1" dirty="0">
              <a:solidFill>
                <a:prstClr val="white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37143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5"/>
          <p:cNvSpPr txBox="1">
            <a:spLocks/>
          </p:cNvSpPr>
          <p:nvPr/>
        </p:nvSpPr>
        <p:spPr>
          <a:xfrm>
            <a:off x="0" y="-326"/>
            <a:ext cx="12192000" cy="420253"/>
          </a:xfrm>
          <a:prstGeom prst="rect">
            <a:avLst/>
          </a:prstGeom>
          <a:solidFill>
            <a:srgbClr val="002060"/>
          </a:solidFill>
          <a:ln w="12700" cap="flat" cmpd="sng" algn="ctr">
            <a:solidFill>
              <a:srgbClr val="5B9BD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uz-Cyrl-UZ" sz="14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               “МИРВОШИ” МФЙ ДА АМАЛГА ОШИРИЛАДИГАН ЛОЙИҲАЛАР ТЎҒРИСИДА</a:t>
            </a:r>
            <a:endParaRPr lang="ru-RU" sz="1400" b="1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5317" y="0"/>
            <a:ext cx="396875" cy="4059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0DA21BDE-72AE-4863-A971-635512EA4C5F}"/>
              </a:ext>
            </a:extLst>
          </p:cNvPr>
          <p:cNvSpPr txBox="1"/>
          <p:nvPr/>
        </p:nvSpPr>
        <p:spPr>
          <a:xfrm>
            <a:off x="686708" y="-13820"/>
            <a:ext cx="126455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z-Cyrl-UZ" sz="800" b="1" dirty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БУХОРО ВИЛОЯТИ ВОБКЕНТ ТУМАН ҲОКИМЛИГИ</a:t>
            </a:r>
            <a:endParaRPr lang="ru-RU" sz="800" b="1" dirty="0">
              <a:solidFill>
                <a:prstClr val="white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Прямоугольник: скругленные углы 182">
            <a:extLst>
              <a:ext uri="{FF2B5EF4-FFF2-40B4-BE49-F238E27FC236}">
                <a16:creationId xmlns:a16="http://schemas.microsoft.com/office/drawing/2014/main" id="{1D5BE4BF-F80E-450F-8762-B0DCF8AB14BC}"/>
              </a:ext>
            </a:extLst>
          </p:cNvPr>
          <p:cNvSpPr/>
          <p:nvPr/>
        </p:nvSpPr>
        <p:spPr>
          <a:xfrm>
            <a:off x="417511" y="480730"/>
            <a:ext cx="11460979" cy="228976"/>
          </a:xfrm>
          <a:prstGeom prst="roundRect">
            <a:avLst/>
          </a:prstGeom>
          <a:noFill/>
          <a:ln w="38100">
            <a:gradFill flip="none" rotWithShape="1">
              <a:gsLst>
                <a:gs pos="100000">
                  <a:srgbClr val="006A7F"/>
                </a:gs>
                <a:gs pos="18000">
                  <a:srgbClr val="3B91BD"/>
                </a:gs>
              </a:gsLst>
              <a:path path="circle">
                <a:fillToRect l="50000" t="130000" r="50000" b="-30000"/>
              </a:path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z-Cyrl-UZ" sz="1300" b="1" dirty="0" smtClean="0">
                <a:solidFill>
                  <a:schemeClr val="tx1"/>
                </a:solidFill>
              </a:rPr>
              <a:t>ТАДБИРКОРЛИКНИ РИВОЖЛАНТИРИШ УЧУН МАВЖУД ИМКОНИЯТЛАР</a:t>
            </a:r>
            <a:endParaRPr lang="uz-Cyrl-UZ" sz="1300" b="1" dirty="0">
              <a:solidFill>
                <a:schemeClr val="tx1"/>
              </a:solidFill>
            </a:endParaRP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 flipH="1">
            <a:off x="5256699" y="835868"/>
            <a:ext cx="31491" cy="3507531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25" name="TextBox 24"/>
          <p:cNvSpPr txBox="1"/>
          <p:nvPr/>
        </p:nvSpPr>
        <p:spPr>
          <a:xfrm>
            <a:off x="416448" y="838500"/>
            <a:ext cx="4600599" cy="4308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uz-Cyrl-UZ" sz="1100" b="1" dirty="0">
                <a:latin typeface="Arial" panose="020B0604020202020204" pitchFamily="34" charset="0"/>
                <a:cs typeface="Arial" panose="020B0604020202020204" pitchFamily="34" charset="0"/>
              </a:rPr>
              <a:t>“Мирвоши глобал текстил ” МЧЖ  “Тикувчиликни ривожлантириш”</a:t>
            </a:r>
            <a:endParaRPr lang="ru-RU" sz="11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416449" y="846852"/>
            <a:ext cx="4575472" cy="1135263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100"/>
          </a:p>
        </p:txBody>
      </p:sp>
      <p:pic>
        <p:nvPicPr>
          <p:cNvPr id="18" name="Picture 2" descr="Камида 1000 та иш ўринли янги тикувчилик-тўқимачилик ишлаб чиқаришлари  ташкил этилади — Review.uz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2271" y="1130886"/>
            <a:ext cx="1218991" cy="69721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1" name="Группа 50"/>
          <p:cNvGrpSpPr/>
          <p:nvPr/>
        </p:nvGrpSpPr>
        <p:grpSpPr>
          <a:xfrm>
            <a:off x="421930" y="2032225"/>
            <a:ext cx="4578963" cy="1216247"/>
            <a:chOff x="562323" y="1236928"/>
            <a:chExt cx="4391230" cy="1669625"/>
          </a:xfrm>
        </p:grpSpPr>
        <p:grpSp>
          <p:nvGrpSpPr>
            <p:cNvPr id="52" name="Группа 51"/>
            <p:cNvGrpSpPr/>
            <p:nvPr/>
          </p:nvGrpSpPr>
          <p:grpSpPr>
            <a:xfrm>
              <a:off x="562323" y="1236928"/>
              <a:ext cx="4391230" cy="1669625"/>
              <a:chOff x="4124237" y="2264772"/>
              <a:chExt cx="2715889" cy="1488078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54" name="TextBox 53"/>
              <p:cNvSpPr txBox="1"/>
              <p:nvPr/>
            </p:nvSpPr>
            <p:spPr>
              <a:xfrm>
                <a:off x="4216608" y="2264772"/>
                <a:ext cx="2514998" cy="52719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uz-Cyrl-UZ" sz="11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“Агрокластер чорва” МЧЖ</a:t>
                </a:r>
              </a:p>
              <a:p>
                <a:pPr algn="ctr"/>
                <a:r>
                  <a:rPr lang="uz-Cyrl-UZ" sz="1100" b="1" i="1" dirty="0">
                    <a:latin typeface="Arial" panose="020B0604020202020204" pitchFamily="34" charset="0"/>
                    <a:cs typeface="Arial" panose="020B0604020202020204" pitchFamily="34" charset="0"/>
                  </a:rPr>
                  <a:t>(</a:t>
                </a:r>
                <a:r>
                  <a:rPr lang="uz-Cyrl-UZ" sz="1100" b="1" i="1" dirty="0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500 бошли</a:t>
                </a:r>
                <a:r>
                  <a:rPr lang="uz-Cyrl-UZ" sz="1100" b="1" i="1" dirty="0">
                    <a:latin typeface="Arial" panose="020B0604020202020204" pitchFamily="34" charset="0"/>
                    <a:cs typeface="Arial" panose="020B0604020202020204" pitchFamily="34" charset="0"/>
                  </a:rPr>
                  <a:t> наслли чорвачилик кластери ташкил этиш)</a:t>
                </a:r>
                <a:endParaRPr lang="ru-RU" sz="1100" b="1" i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58" name="Прямоугольник 57"/>
              <p:cNvSpPr/>
              <p:nvPr/>
            </p:nvSpPr>
            <p:spPr>
              <a:xfrm>
                <a:off x="4124237" y="2285011"/>
                <a:ext cx="2715889" cy="1467839"/>
              </a:xfrm>
              <a:prstGeom prst="rect">
                <a:avLst/>
              </a:prstGeom>
              <a:no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1100"/>
              </a:p>
            </p:txBody>
          </p:sp>
        </p:grpSp>
        <p:pic>
          <p:nvPicPr>
            <p:cNvPr id="53" name="Picture 4" descr="Строительство агропромышленных комплексов, строительство элеваторов,  строительство животноводческих комплексов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16245" y="1795936"/>
              <a:ext cx="1212709" cy="980295"/>
            </a:xfrm>
            <a:prstGeom prst="roundRect">
              <a:avLst>
                <a:gd name="adj" fmla="val 16667"/>
              </a:avLst>
            </a:prstGeom>
            <a:ln>
              <a:noFill/>
            </a:ln>
            <a:effectLst>
              <a:outerShdw blurRad="76200" dist="38100" dir="78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contrasting" dir="t">
                <a:rot lat="0" lon="0" rev="4200000"/>
              </a:lightRig>
            </a:scene3d>
            <a:sp3d prstMaterial="plastic">
              <a:bevelT w="381000" h="114300" prst="relaxedInset"/>
              <a:contourClr>
                <a:srgbClr val="969696"/>
              </a:contourClr>
            </a:sp3d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73" name="Группа 72"/>
          <p:cNvGrpSpPr/>
          <p:nvPr/>
        </p:nvGrpSpPr>
        <p:grpSpPr>
          <a:xfrm>
            <a:off x="438084" y="3290697"/>
            <a:ext cx="4578963" cy="996829"/>
            <a:chOff x="4124237" y="2264772"/>
            <a:chExt cx="2715889" cy="1488078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75" name="TextBox 74"/>
            <p:cNvSpPr txBox="1"/>
            <p:nvPr/>
          </p:nvSpPr>
          <p:spPr>
            <a:xfrm>
              <a:off x="4785174" y="2264772"/>
              <a:ext cx="1377868" cy="32008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uz-Cyrl-UZ" sz="1100" b="1" dirty="0">
                  <a:latin typeface="Arial" panose="020B0604020202020204" pitchFamily="34" charset="0"/>
                  <a:cs typeface="Arial" panose="020B0604020202020204" pitchFamily="34" charset="0"/>
                </a:rPr>
                <a:t>ПАРРАНДАЧИЛИК ЛОЙИҲАСИ</a:t>
              </a:r>
            </a:p>
          </p:txBody>
        </p:sp>
        <p:sp>
          <p:nvSpPr>
            <p:cNvPr id="79" name="Прямоугольник 78"/>
            <p:cNvSpPr/>
            <p:nvPr/>
          </p:nvSpPr>
          <p:spPr>
            <a:xfrm>
              <a:off x="4124237" y="2285011"/>
              <a:ext cx="2715889" cy="1467839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100"/>
            </a:p>
          </p:txBody>
        </p:sp>
      </p:grpSp>
      <p:pic>
        <p:nvPicPr>
          <p:cNvPr id="80" name="Picture 4" descr="Выращивание бройлеров: практические рекомендации, подробные инструкции по  содержанию, кормлению, ветеринарному сопровождению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0681" y="3507149"/>
            <a:ext cx="1269457" cy="70447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" name="Группа 4"/>
          <p:cNvGrpSpPr/>
          <p:nvPr/>
        </p:nvGrpSpPr>
        <p:grpSpPr>
          <a:xfrm>
            <a:off x="1990548" y="1210189"/>
            <a:ext cx="2764794" cy="839525"/>
            <a:chOff x="2119438" y="1536335"/>
            <a:chExt cx="2764794" cy="839525"/>
          </a:xfrm>
        </p:grpSpPr>
        <p:sp>
          <p:nvSpPr>
            <p:cNvPr id="26" name="TextBox 25"/>
            <p:cNvSpPr txBox="1"/>
            <p:nvPr/>
          </p:nvSpPr>
          <p:spPr>
            <a:xfrm>
              <a:off x="2119439" y="1536335"/>
              <a:ext cx="2764793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uz-Cyrl-UZ" sz="1100" b="1" dirty="0"/>
                <a:t>Қиймати – </a:t>
              </a:r>
              <a:r>
                <a:rPr lang="uz-Cyrl-UZ" sz="1100" b="1" dirty="0">
                  <a:solidFill>
                    <a:srgbClr val="FF0000"/>
                  </a:solidFill>
                </a:rPr>
                <a:t>2,4 </a:t>
              </a:r>
              <a:r>
                <a:rPr lang="uz-Cyrl-UZ" sz="1100" b="1" dirty="0"/>
                <a:t>млрд. сўм</a:t>
              </a:r>
              <a:endParaRPr lang="ru-RU" sz="1100" b="1" dirty="0"/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2119439" y="2114250"/>
              <a:ext cx="2083152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uz-Cyrl-UZ" sz="1100" b="1" dirty="0"/>
                <a:t>Иш ўрни – </a:t>
              </a:r>
              <a:r>
                <a:rPr lang="uz-Cyrl-UZ" sz="1100" b="1" dirty="0">
                  <a:solidFill>
                    <a:srgbClr val="FF0000"/>
                  </a:solidFill>
                </a:rPr>
                <a:t>110</a:t>
              </a:r>
              <a:r>
                <a:rPr lang="uz-Cyrl-UZ" sz="1100" b="1" dirty="0"/>
                <a:t> нафар</a:t>
              </a:r>
              <a:endParaRPr lang="ru-RU" sz="1100" b="1" dirty="0"/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2119438" y="1740989"/>
              <a:ext cx="2760430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uz-Cyrl-UZ" sz="1100" b="1" dirty="0"/>
                <a:t>Банк кредити – </a:t>
              </a:r>
              <a:r>
                <a:rPr lang="uz-Cyrl-UZ" sz="1100" b="1" dirty="0">
                  <a:solidFill>
                    <a:srgbClr val="FF0000"/>
                  </a:solidFill>
                </a:rPr>
                <a:t>2,0 </a:t>
              </a:r>
              <a:r>
                <a:rPr lang="uz-Cyrl-UZ" sz="1100" b="1" dirty="0"/>
                <a:t>млрд. сўм</a:t>
              </a:r>
              <a:endParaRPr lang="ru-RU" sz="1100" b="1" dirty="0"/>
            </a:p>
          </p:txBody>
        </p:sp>
        <p:sp>
          <p:nvSpPr>
            <p:cNvPr id="46" name="TextBox 45"/>
            <p:cNvSpPr txBox="1"/>
            <p:nvPr/>
          </p:nvSpPr>
          <p:spPr>
            <a:xfrm>
              <a:off x="2119439" y="1941296"/>
              <a:ext cx="2760429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uz-Cyrl-UZ" sz="1100" b="1" dirty="0"/>
                <a:t>Ўз маблағи – </a:t>
              </a:r>
              <a:r>
                <a:rPr lang="uz-Cyrl-UZ" sz="1100" b="1" dirty="0">
                  <a:solidFill>
                    <a:srgbClr val="FF0000"/>
                  </a:solidFill>
                </a:rPr>
                <a:t>0,4 </a:t>
              </a:r>
              <a:r>
                <a:rPr lang="uz-Cyrl-UZ" sz="1100" b="1" dirty="0"/>
                <a:t>млрд. сўм</a:t>
              </a:r>
              <a:endParaRPr lang="ru-RU" sz="1100" b="1" dirty="0"/>
            </a:p>
          </p:txBody>
        </p:sp>
      </p:grpSp>
      <p:grpSp>
        <p:nvGrpSpPr>
          <p:cNvPr id="60" name="Группа 59"/>
          <p:cNvGrpSpPr/>
          <p:nvPr/>
        </p:nvGrpSpPr>
        <p:grpSpPr>
          <a:xfrm>
            <a:off x="2014928" y="2433423"/>
            <a:ext cx="2764794" cy="730102"/>
            <a:chOff x="2119438" y="1536335"/>
            <a:chExt cx="2764794" cy="839525"/>
          </a:xfrm>
        </p:grpSpPr>
        <p:sp>
          <p:nvSpPr>
            <p:cNvPr id="61" name="TextBox 60"/>
            <p:cNvSpPr txBox="1"/>
            <p:nvPr/>
          </p:nvSpPr>
          <p:spPr>
            <a:xfrm>
              <a:off x="2119439" y="1536335"/>
              <a:ext cx="2764793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uz-Cyrl-UZ" sz="1100" b="1" dirty="0"/>
                <a:t>Қиймати – </a:t>
              </a:r>
              <a:r>
                <a:rPr lang="uz-Cyrl-UZ" sz="1100" b="1" dirty="0">
                  <a:solidFill>
                    <a:srgbClr val="FF0000"/>
                  </a:solidFill>
                </a:rPr>
                <a:t>3,5 </a:t>
              </a:r>
              <a:r>
                <a:rPr lang="uz-Cyrl-UZ" sz="1100" b="1" dirty="0"/>
                <a:t>млрд. сўм</a:t>
              </a:r>
              <a:endParaRPr lang="ru-RU" sz="1100" b="1" dirty="0"/>
            </a:p>
          </p:txBody>
        </p:sp>
        <p:sp>
          <p:nvSpPr>
            <p:cNvPr id="62" name="TextBox 61"/>
            <p:cNvSpPr txBox="1"/>
            <p:nvPr/>
          </p:nvSpPr>
          <p:spPr>
            <a:xfrm>
              <a:off x="2119439" y="2114250"/>
              <a:ext cx="2083152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uz-Cyrl-UZ" sz="1100" b="1" dirty="0"/>
                <a:t>Иш ўрни – </a:t>
              </a:r>
              <a:r>
                <a:rPr lang="uz-Cyrl-UZ" sz="1100" b="1" dirty="0">
                  <a:solidFill>
                    <a:srgbClr val="FF0000"/>
                  </a:solidFill>
                </a:rPr>
                <a:t>67</a:t>
              </a:r>
              <a:r>
                <a:rPr lang="uz-Cyrl-UZ" sz="1100" b="1" dirty="0"/>
                <a:t> нафар</a:t>
              </a:r>
              <a:endParaRPr lang="ru-RU" sz="1100" b="1" dirty="0"/>
            </a:p>
          </p:txBody>
        </p:sp>
        <p:sp>
          <p:nvSpPr>
            <p:cNvPr id="63" name="TextBox 62"/>
            <p:cNvSpPr txBox="1"/>
            <p:nvPr/>
          </p:nvSpPr>
          <p:spPr>
            <a:xfrm>
              <a:off x="2119438" y="1740989"/>
              <a:ext cx="2760430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uz-Cyrl-UZ" sz="1100" b="1" dirty="0"/>
                <a:t>Банк кредити – </a:t>
              </a:r>
              <a:r>
                <a:rPr lang="uz-Cyrl-UZ" sz="1100" b="1" dirty="0">
                  <a:solidFill>
                    <a:srgbClr val="FF0000"/>
                  </a:solidFill>
                </a:rPr>
                <a:t>2,0 </a:t>
              </a:r>
              <a:r>
                <a:rPr lang="uz-Cyrl-UZ" sz="1100" b="1" dirty="0"/>
                <a:t>млрд. сўм</a:t>
              </a:r>
              <a:endParaRPr lang="ru-RU" sz="1100" b="1" dirty="0"/>
            </a:p>
          </p:txBody>
        </p:sp>
        <p:sp>
          <p:nvSpPr>
            <p:cNvPr id="64" name="TextBox 63"/>
            <p:cNvSpPr txBox="1"/>
            <p:nvPr/>
          </p:nvSpPr>
          <p:spPr>
            <a:xfrm>
              <a:off x="2119439" y="1941296"/>
              <a:ext cx="2760429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uz-Cyrl-UZ" sz="1100" b="1" dirty="0"/>
                <a:t>Ўз маблағи – </a:t>
              </a:r>
              <a:r>
                <a:rPr lang="uz-Cyrl-UZ" sz="1100" b="1" dirty="0">
                  <a:solidFill>
                    <a:srgbClr val="FF0000"/>
                  </a:solidFill>
                </a:rPr>
                <a:t>1,5 </a:t>
              </a:r>
              <a:r>
                <a:rPr lang="uz-Cyrl-UZ" sz="1100" b="1" dirty="0"/>
                <a:t>млрд. сўм</a:t>
              </a:r>
              <a:endParaRPr lang="ru-RU" sz="1100" b="1" dirty="0"/>
            </a:p>
          </p:txBody>
        </p:sp>
      </p:grpSp>
      <p:grpSp>
        <p:nvGrpSpPr>
          <p:cNvPr id="65" name="Группа 64"/>
          <p:cNvGrpSpPr/>
          <p:nvPr/>
        </p:nvGrpSpPr>
        <p:grpSpPr>
          <a:xfrm>
            <a:off x="2014928" y="3532936"/>
            <a:ext cx="2775680" cy="658055"/>
            <a:chOff x="2119438" y="1536335"/>
            <a:chExt cx="2764794" cy="839525"/>
          </a:xfrm>
        </p:grpSpPr>
        <p:sp>
          <p:nvSpPr>
            <p:cNvPr id="66" name="TextBox 65"/>
            <p:cNvSpPr txBox="1"/>
            <p:nvPr/>
          </p:nvSpPr>
          <p:spPr>
            <a:xfrm>
              <a:off x="2119439" y="1536335"/>
              <a:ext cx="2764793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uz-Cyrl-UZ" sz="1100" b="1" dirty="0"/>
                <a:t>Қиймати – </a:t>
              </a:r>
              <a:r>
                <a:rPr lang="uz-Cyrl-UZ" sz="1100" b="1" dirty="0">
                  <a:solidFill>
                    <a:srgbClr val="FF0000"/>
                  </a:solidFill>
                </a:rPr>
                <a:t>1,28 </a:t>
              </a:r>
              <a:r>
                <a:rPr lang="uz-Cyrl-UZ" sz="1100" b="1" dirty="0"/>
                <a:t>млрд. сўм</a:t>
              </a:r>
              <a:endParaRPr lang="ru-RU" sz="1100" b="1" dirty="0"/>
            </a:p>
          </p:txBody>
        </p:sp>
        <p:sp>
          <p:nvSpPr>
            <p:cNvPr id="67" name="TextBox 66"/>
            <p:cNvSpPr txBox="1"/>
            <p:nvPr/>
          </p:nvSpPr>
          <p:spPr>
            <a:xfrm>
              <a:off x="2119439" y="2114250"/>
              <a:ext cx="2083152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uz-Cyrl-UZ" sz="1100" b="1" dirty="0"/>
                <a:t>Иш ўрни – </a:t>
              </a:r>
              <a:r>
                <a:rPr lang="uz-Cyrl-UZ" sz="1100" b="1" dirty="0">
                  <a:solidFill>
                    <a:srgbClr val="FF0000"/>
                  </a:solidFill>
                </a:rPr>
                <a:t>20</a:t>
              </a:r>
              <a:r>
                <a:rPr lang="uz-Cyrl-UZ" sz="1100" b="1" dirty="0"/>
                <a:t> нафар</a:t>
              </a:r>
              <a:endParaRPr lang="ru-RU" sz="1100" b="1" dirty="0"/>
            </a:p>
          </p:txBody>
        </p:sp>
        <p:sp>
          <p:nvSpPr>
            <p:cNvPr id="68" name="TextBox 67"/>
            <p:cNvSpPr txBox="1"/>
            <p:nvPr/>
          </p:nvSpPr>
          <p:spPr>
            <a:xfrm>
              <a:off x="2119438" y="1740989"/>
              <a:ext cx="2760430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uz-Cyrl-UZ" sz="1100" b="1" dirty="0"/>
                <a:t>Банк кредити – </a:t>
              </a:r>
              <a:r>
                <a:rPr lang="uz-Cyrl-UZ" sz="1100" b="1" dirty="0">
                  <a:solidFill>
                    <a:srgbClr val="FF0000"/>
                  </a:solidFill>
                </a:rPr>
                <a:t>0,8 </a:t>
              </a:r>
              <a:r>
                <a:rPr lang="uz-Cyrl-UZ" sz="1100" b="1" dirty="0"/>
                <a:t>млрд. сўм</a:t>
              </a:r>
              <a:endParaRPr lang="ru-RU" sz="1100" b="1" dirty="0"/>
            </a:p>
          </p:txBody>
        </p:sp>
        <p:sp>
          <p:nvSpPr>
            <p:cNvPr id="69" name="TextBox 68"/>
            <p:cNvSpPr txBox="1"/>
            <p:nvPr/>
          </p:nvSpPr>
          <p:spPr>
            <a:xfrm>
              <a:off x="2119439" y="1941296"/>
              <a:ext cx="2760429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uz-Cyrl-UZ" sz="1100" b="1" dirty="0"/>
                <a:t>Ўз маблағи – </a:t>
              </a:r>
              <a:r>
                <a:rPr lang="uz-Cyrl-UZ" sz="1100" b="1" dirty="0">
                  <a:solidFill>
                    <a:srgbClr val="FF0000"/>
                  </a:solidFill>
                </a:rPr>
                <a:t>0,48 </a:t>
              </a:r>
              <a:r>
                <a:rPr lang="uz-Cyrl-UZ" sz="1100" b="1" dirty="0"/>
                <a:t>млрд. сўм</a:t>
              </a:r>
              <a:endParaRPr lang="ru-RU" sz="1100" b="1" dirty="0"/>
            </a:p>
          </p:txBody>
        </p:sp>
      </p:grpSp>
      <p:sp>
        <p:nvSpPr>
          <p:cNvPr id="10" name="AutoShape 6" descr="Озиқ-овқат дўконлари соат 20:00 дан кейин ёпиладими? - Darakchi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1" name="AutoShape 8" descr="Озиқ-овқат дўконлари соат 20:00 дан кейин ёпиладими? - Darakchi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grpSp>
        <p:nvGrpSpPr>
          <p:cNvPr id="6" name="Группа 5"/>
          <p:cNvGrpSpPr/>
          <p:nvPr/>
        </p:nvGrpSpPr>
        <p:grpSpPr>
          <a:xfrm>
            <a:off x="5364449" y="882660"/>
            <a:ext cx="6808206" cy="3397909"/>
            <a:chOff x="5364449" y="1209240"/>
            <a:chExt cx="6808206" cy="3397909"/>
          </a:xfrm>
        </p:grpSpPr>
        <p:graphicFrame>
          <p:nvGraphicFramePr>
            <p:cNvPr id="35" name="Схема 34"/>
            <p:cNvGraphicFramePr/>
            <p:nvPr>
              <p:extLst>
                <p:ext uri="{D42A27DB-BD31-4B8C-83A1-F6EECF244321}">
                  <p14:modId xmlns:p14="http://schemas.microsoft.com/office/powerpoint/2010/main" val="1012833595"/>
                </p:ext>
              </p:extLst>
            </p:nvPr>
          </p:nvGraphicFramePr>
          <p:xfrm>
            <a:off x="5821588" y="2202128"/>
            <a:ext cx="5926077" cy="2388675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6" r:lo="rId7" r:qs="rId8" r:cs="rId9"/>
            </a:graphicData>
          </a:graphic>
        </p:graphicFrame>
        <p:sp>
          <p:nvSpPr>
            <p:cNvPr id="36" name="TextBox 35"/>
            <p:cNvSpPr txBox="1"/>
            <p:nvPr/>
          </p:nvSpPr>
          <p:spPr>
            <a:xfrm>
              <a:off x="5780951" y="1209240"/>
              <a:ext cx="5508406" cy="26161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uz-Cyrl-UZ" sz="1100" b="1" dirty="0" smtClean="0"/>
                <a:t>Микро марказ ташкил қилиш:</a:t>
              </a:r>
              <a:endParaRPr lang="ru-RU" sz="1100" b="1" dirty="0"/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5373975" y="1514517"/>
              <a:ext cx="5542870" cy="9387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uz-Cyrl-UZ" sz="1100" b="1" dirty="0"/>
                <a:t>Лойиҳа қиймати:  </a:t>
              </a:r>
              <a:r>
                <a:rPr lang="uz-Cyrl-UZ" sz="1100" b="1" dirty="0">
                  <a:solidFill>
                    <a:srgbClr val="FF0000"/>
                  </a:solidFill>
                </a:rPr>
                <a:t>4,3</a:t>
              </a:r>
              <a:r>
                <a:rPr lang="uz-Cyrl-UZ" sz="1100" b="1" dirty="0"/>
                <a:t> млрд.сўм</a:t>
              </a:r>
            </a:p>
            <a:p>
              <a:r>
                <a:rPr lang="uz-Cyrl-UZ" sz="1100" b="1" dirty="0"/>
                <a:t>Банк кредити: </a:t>
              </a:r>
              <a:r>
                <a:rPr lang="uz-Cyrl-UZ" sz="1100" b="1" dirty="0">
                  <a:solidFill>
                    <a:srgbClr val="FF0000"/>
                  </a:solidFill>
                </a:rPr>
                <a:t>2,3</a:t>
              </a:r>
              <a:r>
                <a:rPr lang="uz-Cyrl-UZ" sz="1100" b="1" dirty="0"/>
                <a:t> млрд.сўм; Ўз маблағи: </a:t>
              </a:r>
              <a:r>
                <a:rPr lang="uz-Cyrl-UZ" sz="1100" b="1" dirty="0">
                  <a:solidFill>
                    <a:srgbClr val="FF0000"/>
                  </a:solidFill>
                </a:rPr>
                <a:t>2,0</a:t>
              </a:r>
              <a:r>
                <a:rPr lang="uz-Cyrl-UZ" sz="1100" b="1" dirty="0"/>
                <a:t> млрд.сўм;</a:t>
              </a:r>
              <a:br>
                <a:rPr lang="uz-Cyrl-UZ" sz="1100" b="1" dirty="0"/>
              </a:br>
              <a:r>
                <a:rPr lang="uz-Cyrl-UZ" sz="1100" b="1" dirty="0"/>
                <a:t>Хизмат кўрсатувчи банк:  </a:t>
              </a:r>
              <a:r>
                <a:rPr lang="uz-Cyrl-UZ" sz="1100" b="1" dirty="0">
                  <a:solidFill>
                    <a:srgbClr val="FF0000"/>
                  </a:solidFill>
                </a:rPr>
                <a:t>Халқ банки</a:t>
              </a:r>
              <a:endParaRPr lang="uz-Cyrl-UZ" sz="1100" b="1" dirty="0"/>
            </a:p>
            <a:p>
              <a:r>
                <a:rPr lang="uz-Cyrl-UZ" sz="1100" b="1" dirty="0"/>
                <a:t>Амалга ошиш муддати: </a:t>
              </a:r>
              <a:r>
                <a:rPr lang="uz-Cyrl-UZ" sz="1100" b="1" dirty="0">
                  <a:solidFill>
                    <a:srgbClr val="FF0000"/>
                  </a:solidFill>
                </a:rPr>
                <a:t>01.06.2022 йил</a:t>
              </a:r>
              <a:r>
                <a:rPr lang="uz-Cyrl-UZ" sz="1100" b="1" dirty="0"/>
                <a:t> </a:t>
              </a:r>
            </a:p>
            <a:p>
              <a:r>
                <a:rPr lang="uz-Cyrl-UZ" sz="1100" b="1" dirty="0"/>
                <a:t>Яратиладиган янги иш ўрни: </a:t>
              </a:r>
              <a:r>
                <a:rPr lang="uz-Cyrl-UZ" sz="1100" b="1" dirty="0">
                  <a:solidFill>
                    <a:srgbClr val="FF0000"/>
                  </a:solidFill>
                </a:rPr>
                <a:t>17 </a:t>
              </a:r>
              <a:r>
                <a:rPr lang="uz-Cyrl-UZ" sz="1100" b="1" dirty="0"/>
                <a:t>нафар</a:t>
              </a:r>
            </a:p>
          </p:txBody>
        </p:sp>
        <p:pic>
          <p:nvPicPr>
            <p:cNvPr id="1026" name="Picture 2" descr="Тошкентда сартарошлик бўйича ўтказилган маҳорат дарсларидан лавҳалар фото  23-01-2022, 20:38 - Zamin.uz"/>
            <p:cNvPicPr>
              <a:picLocks noChangeAspect="1" noChangeArrowheads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179835" y="3819971"/>
              <a:ext cx="992820" cy="787178"/>
            </a:xfrm>
            <a:prstGeom prst="roundRect">
              <a:avLst>
                <a:gd name="adj" fmla="val 16667"/>
              </a:avLst>
            </a:prstGeom>
            <a:ln>
              <a:noFill/>
            </a:ln>
            <a:effectLst>
              <a:outerShdw blurRad="76200" dist="38100" dir="78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contrasting" dir="t">
                <a:rot lat="0" lon="0" rev="4200000"/>
              </a:lightRig>
            </a:scene3d>
            <a:sp3d prstMaterial="plastic">
              <a:bevelT w="381000" h="114300" prst="relaxedInset"/>
              <a:contourClr>
                <a:srgbClr val="969696"/>
              </a:contourClr>
            </a:sp3d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28" name="Picture 4" descr="ДИҚҚАТ-ДИҚҚАТ – Toshkent tibbiyot akademiyasi – Kampus hayoti"/>
            <p:cNvPicPr>
              <a:picLocks noChangeAspect="1" noChangeArrowheads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662267" y="2554980"/>
              <a:ext cx="1035135" cy="802258"/>
            </a:xfrm>
            <a:prstGeom prst="roundRect">
              <a:avLst>
                <a:gd name="adj" fmla="val 16667"/>
              </a:avLst>
            </a:prstGeom>
            <a:ln>
              <a:noFill/>
            </a:ln>
            <a:effectLst>
              <a:outerShdw blurRad="76200" dist="38100" dir="78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contrasting" dir="t">
                <a:rot lat="0" lon="0" rev="4200000"/>
              </a:lightRig>
            </a:scene3d>
            <a:sp3d prstMaterial="plastic">
              <a:bevelT w="381000" h="114300" prst="relaxedInset"/>
              <a:contourClr>
                <a:srgbClr val="969696"/>
              </a:contourClr>
            </a:sp3d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34" name="Picture 10" descr="Озиқ-овқат дўконлари соат 20:00 дан кейин ёпиладими?"/>
            <p:cNvPicPr>
              <a:picLocks noChangeAspect="1" noChangeArrowheads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589134" y="1843058"/>
              <a:ext cx="996519" cy="692428"/>
            </a:xfrm>
            <a:prstGeom prst="roundRect">
              <a:avLst>
                <a:gd name="adj" fmla="val 16667"/>
              </a:avLst>
            </a:prstGeom>
            <a:ln>
              <a:noFill/>
            </a:ln>
            <a:effectLst>
              <a:outerShdw blurRad="76200" dist="38100" dir="78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contrasting" dir="t">
                <a:rot lat="0" lon="0" rev="4200000"/>
              </a:lightRig>
            </a:scene3d>
            <a:sp3d prstMaterial="plastic">
              <a:bevelT w="381000" h="114300" prst="relaxedInset"/>
              <a:contourClr>
                <a:srgbClr val="969696"/>
              </a:contourClr>
            </a:sp3d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36" name="Picture 12" descr="Фарғонада дори нархини белгилаш тартибини бузган дорихона ёпилди - Darakchi"/>
            <p:cNvPicPr>
              <a:picLocks noChangeAspect="1" noChangeArrowheads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521260" y="2480558"/>
              <a:ext cx="1253479" cy="911707"/>
            </a:xfrm>
            <a:prstGeom prst="roundRect">
              <a:avLst>
                <a:gd name="adj" fmla="val 16667"/>
              </a:avLst>
            </a:prstGeom>
            <a:ln>
              <a:noFill/>
            </a:ln>
            <a:effectLst>
              <a:outerShdw blurRad="76200" dist="38100" dir="78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contrasting" dir="t">
                <a:rot lat="0" lon="0" rev="4200000"/>
              </a:lightRig>
            </a:scene3d>
            <a:sp3d prstMaterial="plastic">
              <a:bevelT w="381000" h="114300" prst="relaxedInset"/>
              <a:contourClr>
                <a:srgbClr val="969696"/>
              </a:contourClr>
            </a:sp3d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38" name="Picture 14" descr="Умумий овқатланиш соҳасини қўллаб-қувватлаш тўғрисидаги Президент фармони  лойиҳаси тайёрланди — Review.uz"/>
            <p:cNvPicPr>
              <a:picLocks noChangeAspect="1" noChangeArrowheads="1"/>
            </p:cNvPicPr>
            <p:nvPr/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64449" y="3579743"/>
              <a:ext cx="1176052" cy="838872"/>
            </a:xfrm>
            <a:prstGeom prst="roundRect">
              <a:avLst>
                <a:gd name="adj" fmla="val 16667"/>
              </a:avLst>
            </a:prstGeom>
            <a:ln>
              <a:noFill/>
            </a:ln>
            <a:effectLst>
              <a:outerShdw blurRad="76200" dist="38100" dir="78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contrasting" dir="t">
                <a:rot lat="0" lon="0" rev="4200000"/>
              </a:lightRig>
            </a:scene3d>
            <a:sp3d prstMaterial="plastic">
              <a:bevelT w="381000" h="114300" prst="relaxedInset"/>
              <a:contourClr>
                <a:srgbClr val="969696"/>
              </a:contourClr>
            </a:sp3d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76" name="Прямоугольник: скругленные углы 182">
            <a:extLst>
              <a:ext uri="{FF2B5EF4-FFF2-40B4-BE49-F238E27FC236}">
                <a16:creationId xmlns:a16="http://schemas.microsoft.com/office/drawing/2014/main" id="{1D5BE4BF-F80E-450F-8762-B0DCF8AB14BC}"/>
              </a:ext>
            </a:extLst>
          </p:cNvPr>
          <p:cNvSpPr/>
          <p:nvPr/>
        </p:nvSpPr>
        <p:spPr>
          <a:xfrm>
            <a:off x="428396" y="4356031"/>
            <a:ext cx="11460979" cy="226991"/>
          </a:xfrm>
          <a:prstGeom prst="roundRect">
            <a:avLst/>
          </a:prstGeom>
          <a:noFill/>
          <a:ln w="38100">
            <a:gradFill flip="none" rotWithShape="1">
              <a:gsLst>
                <a:gs pos="100000">
                  <a:srgbClr val="006A7F"/>
                </a:gs>
                <a:gs pos="18000">
                  <a:srgbClr val="3B91BD"/>
                </a:gs>
              </a:gsLst>
              <a:path path="circle">
                <a:fillToRect l="50000" t="130000" r="50000" b="-30000"/>
              </a:path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z-Cyrl-UZ" sz="1300" b="1" dirty="0">
                <a:solidFill>
                  <a:schemeClr val="tx1"/>
                </a:solidFill>
              </a:rPr>
              <a:t>МИРВОШИ МФЙ ҲУДУДИДА ЖОЙЛАШГАН ЁШЛАР САНОАТ ВА ТАДБИРКОРЛИК </a:t>
            </a:r>
            <a:r>
              <a:rPr lang="uz-Cyrl-UZ" sz="1300" b="1" dirty="0" smtClean="0">
                <a:solidFill>
                  <a:schemeClr val="tx1"/>
                </a:solidFill>
              </a:rPr>
              <a:t>ЗОНАСИНИ </a:t>
            </a:r>
            <a:r>
              <a:rPr lang="uz-Cyrl-UZ" sz="1300" b="1" dirty="0">
                <a:solidFill>
                  <a:schemeClr val="tx1"/>
                </a:solidFill>
              </a:rPr>
              <a:t>ТАШКИЛ ЭТИШ ТАКЛИФИ</a:t>
            </a:r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id="{C443E3E7-14D0-4FE7-B991-EBBB096EEC11}"/>
              </a:ext>
            </a:extLst>
          </p:cNvPr>
          <p:cNvSpPr txBox="1"/>
          <p:nvPr/>
        </p:nvSpPr>
        <p:spPr>
          <a:xfrm>
            <a:off x="783833" y="5914385"/>
            <a:ext cx="602324" cy="3204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z-Cyrl-UZ" sz="1482" b="1" dirty="0">
                <a:latin typeface="Arial Black" pitchFamily="34" charset="0"/>
                <a:cs typeface="Arial" panose="020B0604020202020204" pitchFamily="34" charset="0"/>
              </a:rPr>
              <a:t>32</a:t>
            </a:r>
            <a:endParaRPr lang="ru-RU" sz="1482" b="1" dirty="0">
              <a:latin typeface="Arial Black" pitchFamily="34" charset="0"/>
              <a:cs typeface="Arial" panose="020B0604020202020204" pitchFamily="34" charset="0"/>
            </a:endParaRPr>
          </a:p>
        </p:txBody>
      </p:sp>
      <p:sp>
        <p:nvSpPr>
          <p:cNvPr id="81" name="Прямоугольник 80"/>
          <p:cNvSpPr/>
          <p:nvPr/>
        </p:nvSpPr>
        <p:spPr>
          <a:xfrm>
            <a:off x="473784" y="5689411"/>
            <a:ext cx="1178787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z-Cyrl-UZ" sz="600" b="1" dirty="0">
                <a:latin typeface="Arial" panose="020B0604020202020204" pitchFamily="34" charset="0"/>
                <a:cs typeface="Arial" panose="020B0604020202020204" pitchFamily="34" charset="0"/>
              </a:rPr>
              <a:t>ЛОЙИҲАЛАР </a:t>
            </a:r>
          </a:p>
          <a:p>
            <a:pPr algn="ctr"/>
            <a:r>
              <a:rPr lang="uz-Cyrl-UZ" sz="600" b="1" dirty="0">
                <a:latin typeface="Arial" panose="020B0604020202020204" pitchFamily="34" charset="0"/>
                <a:cs typeface="Arial" panose="020B0604020202020204" pitchFamily="34" charset="0"/>
              </a:rPr>
              <a:t>СОНИ</a:t>
            </a:r>
            <a:endParaRPr lang="ru-RU" sz="600" dirty="0"/>
          </a:p>
        </p:txBody>
      </p:sp>
      <p:pic>
        <p:nvPicPr>
          <p:cNvPr id="82" name="Рисунок 81"/>
          <p:cNvPicPr>
            <a:picLocks noChangeAspect="1"/>
          </p:cNvPicPr>
          <p:nvPr/>
        </p:nvPicPr>
        <p:blipFill>
          <a:blip r:embed="rId16" cstate="print"/>
          <a:stretch>
            <a:fillRect/>
          </a:stretch>
        </p:blipFill>
        <p:spPr>
          <a:xfrm>
            <a:off x="311823" y="6404002"/>
            <a:ext cx="236327" cy="223288"/>
          </a:xfrm>
          <a:prstGeom prst="rect">
            <a:avLst/>
          </a:prstGeom>
        </p:spPr>
      </p:pic>
      <p:sp>
        <p:nvSpPr>
          <p:cNvPr id="84" name="TextBox 83">
            <a:extLst>
              <a:ext uri="{FF2B5EF4-FFF2-40B4-BE49-F238E27FC236}">
                <a16:creationId xmlns:a16="http://schemas.microsoft.com/office/drawing/2014/main" id="{C443E3E7-14D0-4FE7-B991-EBBB096EEC11}"/>
              </a:ext>
            </a:extLst>
          </p:cNvPr>
          <p:cNvSpPr txBox="1"/>
          <p:nvPr/>
        </p:nvSpPr>
        <p:spPr>
          <a:xfrm>
            <a:off x="597505" y="6415410"/>
            <a:ext cx="1018123" cy="3204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z-Cyrl-UZ" sz="1482" b="1" dirty="0">
                <a:latin typeface="Arial Black" pitchFamily="34" charset="0"/>
                <a:cs typeface="Arial" panose="020B0604020202020204" pitchFamily="34" charset="0"/>
              </a:rPr>
              <a:t>134,4</a:t>
            </a:r>
            <a:endParaRPr lang="ru-RU" sz="1482" b="1" dirty="0">
              <a:latin typeface="Arial Black" pitchFamily="34" charset="0"/>
              <a:cs typeface="Arial" panose="020B0604020202020204" pitchFamily="34" charset="0"/>
            </a:endParaRPr>
          </a:p>
        </p:txBody>
      </p:sp>
      <p:sp>
        <p:nvSpPr>
          <p:cNvPr id="85" name="Прямоугольник 84"/>
          <p:cNvSpPr/>
          <p:nvPr/>
        </p:nvSpPr>
        <p:spPr>
          <a:xfrm>
            <a:off x="598675" y="6240160"/>
            <a:ext cx="104124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z-Cyrl-UZ" sz="600" b="1" dirty="0">
                <a:latin typeface="Arial" panose="020B0604020202020204" pitchFamily="34" charset="0"/>
                <a:cs typeface="Arial" panose="020B0604020202020204" pitchFamily="34" charset="0"/>
              </a:rPr>
              <a:t>ЛОЙИҲАЛАР </a:t>
            </a:r>
          </a:p>
          <a:p>
            <a:pPr algn="ctr"/>
            <a:r>
              <a:rPr lang="uz-Cyrl-UZ" sz="600" b="1" dirty="0">
                <a:latin typeface="Arial" panose="020B0604020202020204" pitchFamily="34" charset="0"/>
                <a:cs typeface="Arial" panose="020B0604020202020204" pitchFamily="34" charset="0"/>
              </a:rPr>
              <a:t>ҚИЙМАТИ</a:t>
            </a:r>
            <a:endParaRPr lang="ru-RU" sz="600" dirty="0"/>
          </a:p>
        </p:txBody>
      </p:sp>
      <p:pic>
        <p:nvPicPr>
          <p:cNvPr id="87" name="Рисунок 86"/>
          <p:cNvPicPr>
            <a:picLocks noChangeAspect="1"/>
          </p:cNvPicPr>
          <p:nvPr/>
        </p:nvPicPr>
        <p:blipFill>
          <a:blip r:embed="rId17" cstate="print"/>
          <a:stretch>
            <a:fillRect/>
          </a:stretch>
        </p:blipFill>
        <p:spPr>
          <a:xfrm>
            <a:off x="311387" y="5866615"/>
            <a:ext cx="267509" cy="217831"/>
          </a:xfrm>
          <a:prstGeom prst="rect">
            <a:avLst/>
          </a:prstGeom>
        </p:spPr>
      </p:pic>
      <p:sp>
        <p:nvSpPr>
          <p:cNvPr id="88" name="Прямоугольник 87"/>
          <p:cNvSpPr/>
          <p:nvPr/>
        </p:nvSpPr>
        <p:spPr>
          <a:xfrm>
            <a:off x="855328" y="6650485"/>
            <a:ext cx="550151" cy="1846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600" b="1" dirty="0">
                <a:latin typeface="Arial" panose="020B0604020202020204" pitchFamily="34" charset="0"/>
                <a:cs typeface="Arial" panose="020B0604020202020204" pitchFamily="34" charset="0"/>
              </a:rPr>
              <a:t>млрд.с</a:t>
            </a:r>
            <a:r>
              <a:rPr lang="uz-Cyrl-UZ" sz="600" b="1" dirty="0">
                <a:latin typeface="Arial" panose="020B0604020202020204" pitchFamily="34" charset="0"/>
                <a:cs typeface="Arial" panose="020B0604020202020204" pitchFamily="34" charset="0"/>
              </a:rPr>
              <a:t>ўм</a:t>
            </a:r>
            <a:endParaRPr lang="ru-RU" sz="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9" name="Прямоугольник 88"/>
          <p:cNvSpPr/>
          <p:nvPr/>
        </p:nvSpPr>
        <p:spPr>
          <a:xfrm>
            <a:off x="592909" y="5138662"/>
            <a:ext cx="1047015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z-Cyrl-UZ" sz="600" b="1" dirty="0">
                <a:latin typeface="Arial" panose="020B0604020202020204" pitchFamily="34" charset="0"/>
                <a:cs typeface="Arial" panose="020B0604020202020204" pitchFamily="34" charset="0"/>
              </a:rPr>
              <a:t>УМУМИЙ ЕР МАЙДОНИ</a:t>
            </a:r>
            <a:endParaRPr lang="ru-RU" sz="600" dirty="0"/>
          </a:p>
        </p:txBody>
      </p:sp>
      <p:sp>
        <p:nvSpPr>
          <p:cNvPr id="90" name="TextBox 89">
            <a:extLst>
              <a:ext uri="{FF2B5EF4-FFF2-40B4-BE49-F238E27FC236}">
                <a16:creationId xmlns:a16="http://schemas.microsoft.com/office/drawing/2014/main" id="{C443E3E7-14D0-4FE7-B991-EBBB096EEC11}"/>
              </a:ext>
            </a:extLst>
          </p:cNvPr>
          <p:cNvSpPr txBox="1"/>
          <p:nvPr/>
        </p:nvSpPr>
        <p:spPr>
          <a:xfrm>
            <a:off x="636305" y="5337458"/>
            <a:ext cx="627285" cy="3204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z-Cyrl-UZ" sz="1482" b="1" dirty="0">
                <a:latin typeface="Arial Black" pitchFamily="34" charset="0"/>
                <a:cs typeface="Arial" panose="020B0604020202020204" pitchFamily="34" charset="0"/>
              </a:rPr>
              <a:t>5</a:t>
            </a:r>
            <a:endParaRPr lang="ru-RU" sz="1482" b="1" dirty="0">
              <a:latin typeface="Arial Black" pitchFamily="34" charset="0"/>
              <a:cs typeface="Arial" panose="020B0604020202020204" pitchFamily="34" charset="0"/>
            </a:endParaRPr>
          </a:p>
        </p:txBody>
      </p:sp>
      <p:pic>
        <p:nvPicPr>
          <p:cNvPr id="91" name="Picture 6" descr="расширить площади, интерфейс, кнопка, из, двух, стрелки бесплатно ..."/>
          <p:cNvPicPr>
            <a:picLocks noChangeAspect="1" noChangeArrowheads="1"/>
          </p:cNvPicPr>
          <p:nvPr/>
        </p:nvPicPr>
        <p:blipFill>
          <a:blip r:embed="rId18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397" y="5207541"/>
            <a:ext cx="216380" cy="2163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2" name="Прямоугольник 91"/>
          <p:cNvSpPr/>
          <p:nvPr/>
        </p:nvSpPr>
        <p:spPr>
          <a:xfrm>
            <a:off x="1026382" y="5407698"/>
            <a:ext cx="285656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800" b="1" dirty="0">
                <a:latin typeface="Arial" panose="020B0604020202020204" pitchFamily="34" charset="0"/>
                <a:cs typeface="Arial" panose="020B0604020202020204" pitchFamily="34" charset="0"/>
              </a:rPr>
              <a:t>га</a:t>
            </a:r>
          </a:p>
        </p:txBody>
      </p:sp>
      <p:sp>
        <p:nvSpPr>
          <p:cNvPr id="93" name="Скругленный прямоугольник 92">
            <a:extLst>
              <a:ext uri="{FF2B5EF4-FFF2-40B4-BE49-F238E27FC236}">
                <a16:creationId xmlns:a16="http://schemas.microsoft.com/office/drawing/2014/main" id="{6A929585-7920-4294-803E-2F97B3C7D1C1}"/>
              </a:ext>
            </a:extLst>
          </p:cNvPr>
          <p:cNvSpPr/>
          <p:nvPr/>
        </p:nvSpPr>
        <p:spPr>
          <a:xfrm>
            <a:off x="3083078" y="4807494"/>
            <a:ext cx="1716553" cy="390178"/>
          </a:xfrm>
          <a:prstGeom prst="roundRect">
            <a:avLst/>
          </a:prstGeom>
          <a:ln w="19050">
            <a:noFill/>
            <a:prstDash val="solid"/>
          </a:ln>
          <a:effectLst>
            <a:innerShdw blurRad="63500" dist="50800">
              <a:prstClr val="black">
                <a:alpha val="50000"/>
              </a:prstClr>
            </a:innerShdw>
          </a:effectLst>
        </p:spPr>
        <p:txBody>
          <a:bodyPr wrap="square">
            <a:spAutoFit/>
          </a:bodyPr>
          <a:lstStyle/>
          <a:p>
            <a:pPr algn="ctr">
              <a:lnSpc>
                <a:spcPct val="110000"/>
              </a:lnSpc>
            </a:pPr>
            <a:r>
              <a:rPr lang="uz-Cyrl-UZ" sz="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ТАКЛИФ ЭТИЛАЁТГАН</a:t>
            </a:r>
          </a:p>
          <a:p>
            <a:pPr algn="ctr">
              <a:lnSpc>
                <a:spcPct val="110000"/>
              </a:lnSpc>
            </a:pPr>
            <a:r>
              <a:rPr lang="uz-Cyrl-UZ" sz="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ИНВЕСТИЦИЯ ЛОЙИҲАЛАРИ</a:t>
            </a:r>
            <a:endParaRPr lang="ru-RU" sz="8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94" name="Прямая соединительная линия 93"/>
          <p:cNvCxnSpPr/>
          <p:nvPr/>
        </p:nvCxnSpPr>
        <p:spPr>
          <a:xfrm flipH="1">
            <a:off x="562779" y="5605661"/>
            <a:ext cx="1080000" cy="3365"/>
          </a:xfrm>
          <a:prstGeom prst="line">
            <a:avLst/>
          </a:prstGeom>
          <a:ln w="9525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Прямая соединительная линия 94"/>
          <p:cNvCxnSpPr/>
          <p:nvPr/>
        </p:nvCxnSpPr>
        <p:spPr>
          <a:xfrm flipH="1">
            <a:off x="534248" y="6188903"/>
            <a:ext cx="1080000" cy="3365"/>
          </a:xfrm>
          <a:prstGeom prst="line">
            <a:avLst/>
          </a:prstGeom>
          <a:ln w="9525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9" name="Прямоугольник 98">
            <a:extLst>
              <a:ext uri="{FF2B5EF4-FFF2-40B4-BE49-F238E27FC236}">
                <a16:creationId xmlns:a16="http://schemas.microsoft.com/office/drawing/2014/main" id="{FF006063-8678-4E3A-BE27-1412B9A9EC2E}"/>
              </a:ext>
            </a:extLst>
          </p:cNvPr>
          <p:cNvSpPr/>
          <p:nvPr/>
        </p:nvSpPr>
        <p:spPr>
          <a:xfrm>
            <a:off x="2037101" y="4644175"/>
            <a:ext cx="1648399" cy="346694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z-Cyrl-UZ" sz="800" b="1" dirty="0">
                <a:latin typeface="Arial" panose="020B0604020202020204" pitchFamily="34" charset="0"/>
                <a:cs typeface="Arial" panose="020B0604020202020204" pitchFamily="34" charset="0"/>
              </a:rPr>
              <a:t>ЙЎНАЛИШЛАР КЕСИМИДА</a:t>
            </a:r>
            <a:endParaRPr lang="ru-RU" sz="11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0" name="Прямоугольник 99"/>
          <p:cNvSpPr/>
          <p:nvPr/>
        </p:nvSpPr>
        <p:spPr>
          <a:xfrm>
            <a:off x="1907659" y="5025468"/>
            <a:ext cx="97985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z-Cyrl-UZ" sz="600" b="1" dirty="0">
                <a:latin typeface="Arial" panose="020B0604020202020204" pitchFamily="34" charset="0"/>
                <a:cs typeface="Arial" panose="020B0604020202020204" pitchFamily="34" charset="0"/>
              </a:rPr>
              <a:t>Қурулиш материаллари саноати</a:t>
            </a:r>
            <a:endParaRPr lang="ru-RU" sz="600" dirty="0"/>
          </a:p>
        </p:txBody>
      </p:sp>
      <p:sp>
        <p:nvSpPr>
          <p:cNvPr id="101" name="TextBox 100">
            <a:extLst>
              <a:ext uri="{FF2B5EF4-FFF2-40B4-BE49-F238E27FC236}">
                <a16:creationId xmlns:a16="http://schemas.microsoft.com/office/drawing/2014/main" id="{C443E3E7-14D0-4FE7-B991-EBBB096EEC11}"/>
              </a:ext>
            </a:extLst>
          </p:cNvPr>
          <p:cNvSpPr txBox="1"/>
          <p:nvPr/>
        </p:nvSpPr>
        <p:spPr>
          <a:xfrm>
            <a:off x="2594667" y="5011857"/>
            <a:ext cx="627285" cy="3204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z-Cyrl-UZ" sz="1482" b="1" dirty="0">
                <a:latin typeface="Arial Black" pitchFamily="34" charset="0"/>
                <a:cs typeface="Arial" panose="020B0604020202020204" pitchFamily="34" charset="0"/>
              </a:rPr>
              <a:t>4</a:t>
            </a:r>
            <a:endParaRPr lang="ru-RU" sz="1482" b="1" dirty="0">
              <a:latin typeface="Arial Black" pitchFamily="34" charset="0"/>
              <a:cs typeface="Arial" panose="020B0604020202020204" pitchFamily="34" charset="0"/>
            </a:endParaRPr>
          </a:p>
        </p:txBody>
      </p:sp>
      <p:sp>
        <p:nvSpPr>
          <p:cNvPr id="102" name="Прямоугольник 101"/>
          <p:cNvSpPr/>
          <p:nvPr/>
        </p:nvSpPr>
        <p:spPr>
          <a:xfrm>
            <a:off x="3005306" y="5081973"/>
            <a:ext cx="564578" cy="1846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600" b="1" dirty="0">
                <a:latin typeface="Arial" panose="020B0604020202020204" pitchFamily="34" charset="0"/>
                <a:cs typeface="Arial" panose="020B0604020202020204" pitchFamily="34" charset="0"/>
              </a:rPr>
              <a:t>та </a:t>
            </a:r>
            <a:r>
              <a:rPr lang="ru-RU" sz="600" b="1" dirty="0" err="1">
                <a:latin typeface="Arial" panose="020B0604020202020204" pitchFamily="34" charset="0"/>
                <a:cs typeface="Arial" panose="020B0604020202020204" pitchFamily="34" charset="0"/>
              </a:rPr>
              <a:t>лойиҳа</a:t>
            </a:r>
            <a:endParaRPr lang="ru-RU" sz="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03" name="Прямая соединительная линия 102"/>
          <p:cNvCxnSpPr/>
          <p:nvPr/>
        </p:nvCxnSpPr>
        <p:spPr>
          <a:xfrm flipH="1">
            <a:off x="2161116" y="5399017"/>
            <a:ext cx="1080000" cy="3365"/>
          </a:xfrm>
          <a:prstGeom prst="line">
            <a:avLst/>
          </a:prstGeom>
          <a:ln w="9525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" name="Прямая соединительная линия 103"/>
          <p:cNvCxnSpPr/>
          <p:nvPr/>
        </p:nvCxnSpPr>
        <p:spPr>
          <a:xfrm flipH="1">
            <a:off x="2153029" y="6336560"/>
            <a:ext cx="1080000" cy="3365"/>
          </a:xfrm>
          <a:prstGeom prst="line">
            <a:avLst/>
          </a:prstGeom>
          <a:ln w="9525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5" name="Прямая соединительная линия 104"/>
          <p:cNvCxnSpPr/>
          <p:nvPr/>
        </p:nvCxnSpPr>
        <p:spPr>
          <a:xfrm flipH="1">
            <a:off x="2158849" y="5995576"/>
            <a:ext cx="1080000" cy="3365"/>
          </a:xfrm>
          <a:prstGeom prst="line">
            <a:avLst/>
          </a:prstGeom>
          <a:ln w="9525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6" name="Прямоугольник 105"/>
          <p:cNvSpPr/>
          <p:nvPr/>
        </p:nvSpPr>
        <p:spPr>
          <a:xfrm>
            <a:off x="1927896" y="5719265"/>
            <a:ext cx="812733" cy="1846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z-Cyrl-UZ" sz="600" b="1" dirty="0">
                <a:latin typeface="Arial" panose="020B0604020202020204" pitchFamily="34" charset="0"/>
                <a:cs typeface="Arial" panose="020B0604020202020204" pitchFamily="34" charset="0"/>
              </a:rPr>
              <a:t>Енгил саноат</a:t>
            </a:r>
            <a:endParaRPr lang="ru-RU" sz="600" dirty="0"/>
          </a:p>
        </p:txBody>
      </p:sp>
      <p:sp>
        <p:nvSpPr>
          <p:cNvPr id="107" name="TextBox 106">
            <a:extLst>
              <a:ext uri="{FF2B5EF4-FFF2-40B4-BE49-F238E27FC236}">
                <a16:creationId xmlns:a16="http://schemas.microsoft.com/office/drawing/2014/main" id="{C443E3E7-14D0-4FE7-B991-EBBB096EEC11}"/>
              </a:ext>
            </a:extLst>
          </p:cNvPr>
          <p:cNvSpPr txBox="1"/>
          <p:nvPr/>
        </p:nvSpPr>
        <p:spPr>
          <a:xfrm>
            <a:off x="2605744" y="5686160"/>
            <a:ext cx="627285" cy="3204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z-Cyrl-UZ" sz="1482" b="1" dirty="0">
                <a:latin typeface="Arial Black" pitchFamily="34" charset="0"/>
                <a:cs typeface="Arial" panose="020B0604020202020204" pitchFamily="34" charset="0"/>
              </a:rPr>
              <a:t>3</a:t>
            </a:r>
            <a:endParaRPr lang="ru-RU" sz="1482" b="1" dirty="0">
              <a:latin typeface="Arial Black" pitchFamily="34" charset="0"/>
              <a:cs typeface="Arial" panose="020B0604020202020204" pitchFamily="34" charset="0"/>
            </a:endParaRPr>
          </a:p>
        </p:txBody>
      </p:sp>
      <p:sp>
        <p:nvSpPr>
          <p:cNvPr id="108" name="Прямоугольник 107"/>
          <p:cNvSpPr/>
          <p:nvPr/>
        </p:nvSpPr>
        <p:spPr>
          <a:xfrm>
            <a:off x="2985643" y="5790448"/>
            <a:ext cx="564578" cy="1846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600" b="1" dirty="0">
                <a:latin typeface="Arial" panose="020B0604020202020204" pitchFamily="34" charset="0"/>
                <a:cs typeface="Arial" panose="020B0604020202020204" pitchFamily="34" charset="0"/>
              </a:rPr>
              <a:t>та </a:t>
            </a:r>
            <a:r>
              <a:rPr lang="ru-RU" sz="600" b="1" dirty="0" err="1">
                <a:latin typeface="Arial" panose="020B0604020202020204" pitchFamily="34" charset="0"/>
                <a:cs typeface="Arial" panose="020B0604020202020204" pitchFamily="34" charset="0"/>
              </a:rPr>
              <a:t>лойиҳа</a:t>
            </a:r>
            <a:endParaRPr lang="ru-RU" sz="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9" name="Прямоугольник 108"/>
          <p:cNvSpPr/>
          <p:nvPr/>
        </p:nvSpPr>
        <p:spPr>
          <a:xfrm>
            <a:off x="1931797" y="5434297"/>
            <a:ext cx="804932" cy="1846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z-Cyrl-UZ" sz="600" b="1" dirty="0">
                <a:latin typeface="Arial" panose="020B0604020202020204" pitchFamily="34" charset="0"/>
                <a:cs typeface="Arial" panose="020B0604020202020204" pitchFamily="34" charset="0"/>
              </a:rPr>
              <a:t>Кимё саноати</a:t>
            </a:r>
            <a:endParaRPr lang="ru-RU" sz="600" dirty="0"/>
          </a:p>
        </p:txBody>
      </p:sp>
      <p:sp>
        <p:nvSpPr>
          <p:cNvPr id="110" name="TextBox 109">
            <a:extLst>
              <a:ext uri="{FF2B5EF4-FFF2-40B4-BE49-F238E27FC236}">
                <a16:creationId xmlns:a16="http://schemas.microsoft.com/office/drawing/2014/main" id="{C443E3E7-14D0-4FE7-B991-EBBB096EEC11}"/>
              </a:ext>
            </a:extLst>
          </p:cNvPr>
          <p:cNvSpPr txBox="1"/>
          <p:nvPr/>
        </p:nvSpPr>
        <p:spPr>
          <a:xfrm>
            <a:off x="2590354" y="5361884"/>
            <a:ext cx="627285" cy="3204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z-Cyrl-UZ" sz="1482" b="1" dirty="0">
                <a:latin typeface="Arial Black" pitchFamily="34" charset="0"/>
                <a:cs typeface="Arial" panose="020B0604020202020204" pitchFamily="34" charset="0"/>
              </a:rPr>
              <a:t>6</a:t>
            </a:r>
            <a:endParaRPr lang="ru-RU" sz="1482" b="1" dirty="0">
              <a:latin typeface="Arial Black" pitchFamily="34" charset="0"/>
              <a:cs typeface="Arial" panose="020B0604020202020204" pitchFamily="34" charset="0"/>
            </a:endParaRPr>
          </a:p>
        </p:txBody>
      </p:sp>
      <p:sp>
        <p:nvSpPr>
          <p:cNvPr id="111" name="Прямоугольник 110"/>
          <p:cNvSpPr/>
          <p:nvPr/>
        </p:nvSpPr>
        <p:spPr>
          <a:xfrm>
            <a:off x="2976601" y="5466172"/>
            <a:ext cx="564578" cy="1846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600" b="1" dirty="0">
                <a:latin typeface="Arial" panose="020B0604020202020204" pitchFamily="34" charset="0"/>
                <a:cs typeface="Arial" panose="020B0604020202020204" pitchFamily="34" charset="0"/>
              </a:rPr>
              <a:t>та </a:t>
            </a:r>
            <a:r>
              <a:rPr lang="ru-RU" sz="600" b="1" dirty="0" err="1">
                <a:latin typeface="Arial" panose="020B0604020202020204" pitchFamily="34" charset="0"/>
                <a:cs typeface="Arial" panose="020B0604020202020204" pitchFamily="34" charset="0"/>
              </a:rPr>
              <a:t>лойиҳа</a:t>
            </a:r>
            <a:endParaRPr lang="ru-RU" sz="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2" name="Прямоугольник 111"/>
          <p:cNvSpPr/>
          <p:nvPr/>
        </p:nvSpPr>
        <p:spPr>
          <a:xfrm>
            <a:off x="1933464" y="6381093"/>
            <a:ext cx="90194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z-Cyrl-UZ" sz="600" b="1" dirty="0">
                <a:latin typeface="Arial" panose="020B0604020202020204" pitchFamily="34" charset="0"/>
                <a:cs typeface="Arial" panose="020B0604020202020204" pitchFamily="34" charset="0"/>
              </a:rPr>
              <a:t>Саноатнинг бошқа йўналишлар</a:t>
            </a:r>
            <a:endParaRPr lang="ru-RU" sz="600" dirty="0"/>
          </a:p>
        </p:txBody>
      </p:sp>
      <p:sp>
        <p:nvSpPr>
          <p:cNvPr id="113" name="TextBox 112">
            <a:extLst>
              <a:ext uri="{FF2B5EF4-FFF2-40B4-BE49-F238E27FC236}">
                <a16:creationId xmlns:a16="http://schemas.microsoft.com/office/drawing/2014/main" id="{C443E3E7-14D0-4FE7-B991-EBBB096EEC11}"/>
              </a:ext>
            </a:extLst>
          </p:cNvPr>
          <p:cNvSpPr txBox="1"/>
          <p:nvPr/>
        </p:nvSpPr>
        <p:spPr>
          <a:xfrm>
            <a:off x="2646468" y="6354101"/>
            <a:ext cx="627285" cy="3204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z-Cyrl-UZ" sz="1482" b="1" dirty="0">
                <a:latin typeface="Arial Black" pitchFamily="34" charset="0"/>
                <a:cs typeface="Arial" panose="020B0604020202020204" pitchFamily="34" charset="0"/>
              </a:rPr>
              <a:t>12</a:t>
            </a:r>
            <a:endParaRPr lang="ru-RU" sz="1482" b="1" dirty="0">
              <a:latin typeface="Arial Black" pitchFamily="34" charset="0"/>
              <a:cs typeface="Arial" panose="020B0604020202020204" pitchFamily="34" charset="0"/>
            </a:endParaRPr>
          </a:p>
        </p:txBody>
      </p:sp>
      <p:sp>
        <p:nvSpPr>
          <p:cNvPr id="114" name="Прямоугольник 113"/>
          <p:cNvSpPr/>
          <p:nvPr/>
        </p:nvSpPr>
        <p:spPr>
          <a:xfrm>
            <a:off x="3043855" y="6451478"/>
            <a:ext cx="564578" cy="1846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600" b="1" dirty="0">
                <a:latin typeface="Arial" panose="020B0604020202020204" pitchFamily="34" charset="0"/>
                <a:cs typeface="Arial" panose="020B0604020202020204" pitchFamily="34" charset="0"/>
              </a:rPr>
              <a:t>та </a:t>
            </a:r>
            <a:r>
              <a:rPr lang="ru-RU" sz="600" b="1" dirty="0" err="1">
                <a:latin typeface="Arial" panose="020B0604020202020204" pitchFamily="34" charset="0"/>
                <a:cs typeface="Arial" panose="020B0604020202020204" pitchFamily="34" charset="0"/>
              </a:rPr>
              <a:t>лойиҳа</a:t>
            </a:r>
            <a:endParaRPr lang="ru-RU" sz="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15" name="Прямая соединительная линия 114"/>
          <p:cNvCxnSpPr/>
          <p:nvPr/>
        </p:nvCxnSpPr>
        <p:spPr>
          <a:xfrm flipH="1">
            <a:off x="2158849" y="5656192"/>
            <a:ext cx="1043067" cy="4482"/>
          </a:xfrm>
          <a:prstGeom prst="line">
            <a:avLst/>
          </a:prstGeom>
          <a:ln w="9525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6" name="Прямоугольник 115"/>
          <p:cNvSpPr/>
          <p:nvPr/>
        </p:nvSpPr>
        <p:spPr>
          <a:xfrm>
            <a:off x="1908917" y="6021817"/>
            <a:ext cx="867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z-Cyrl-UZ" sz="600" b="1" dirty="0">
                <a:latin typeface="Arial" panose="020B0604020202020204" pitchFamily="34" charset="0"/>
                <a:cs typeface="Arial" panose="020B0604020202020204" pitchFamily="34" charset="0"/>
              </a:rPr>
              <a:t>Озиқ-овқат саноати</a:t>
            </a:r>
            <a:endParaRPr lang="ru-RU" sz="600" dirty="0"/>
          </a:p>
        </p:txBody>
      </p:sp>
      <p:sp>
        <p:nvSpPr>
          <p:cNvPr id="117" name="TextBox 116">
            <a:extLst>
              <a:ext uri="{FF2B5EF4-FFF2-40B4-BE49-F238E27FC236}">
                <a16:creationId xmlns:a16="http://schemas.microsoft.com/office/drawing/2014/main" id="{C443E3E7-14D0-4FE7-B991-EBBB096EEC11}"/>
              </a:ext>
            </a:extLst>
          </p:cNvPr>
          <p:cNvSpPr txBox="1"/>
          <p:nvPr/>
        </p:nvSpPr>
        <p:spPr>
          <a:xfrm>
            <a:off x="2584602" y="5962773"/>
            <a:ext cx="627285" cy="3204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z-Cyrl-UZ" sz="1482" b="1" dirty="0">
                <a:latin typeface="Arial Black" pitchFamily="34" charset="0"/>
                <a:cs typeface="Arial" panose="020B0604020202020204" pitchFamily="34" charset="0"/>
              </a:rPr>
              <a:t>7</a:t>
            </a:r>
            <a:endParaRPr lang="ru-RU" sz="1482" b="1" dirty="0">
              <a:latin typeface="Arial Black" pitchFamily="34" charset="0"/>
              <a:cs typeface="Arial" panose="020B0604020202020204" pitchFamily="34" charset="0"/>
            </a:endParaRPr>
          </a:p>
        </p:txBody>
      </p:sp>
      <p:sp>
        <p:nvSpPr>
          <p:cNvPr id="118" name="Прямоугольник 117"/>
          <p:cNvSpPr/>
          <p:nvPr/>
        </p:nvSpPr>
        <p:spPr>
          <a:xfrm>
            <a:off x="2962205" y="6054226"/>
            <a:ext cx="564578" cy="1846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600" b="1" dirty="0">
                <a:latin typeface="Arial" panose="020B0604020202020204" pitchFamily="34" charset="0"/>
                <a:cs typeface="Arial" panose="020B0604020202020204" pitchFamily="34" charset="0"/>
              </a:rPr>
              <a:t>та </a:t>
            </a:r>
            <a:r>
              <a:rPr lang="ru-RU" sz="600" b="1" dirty="0" err="1">
                <a:latin typeface="Arial" panose="020B0604020202020204" pitchFamily="34" charset="0"/>
                <a:cs typeface="Arial" panose="020B0604020202020204" pitchFamily="34" charset="0"/>
              </a:rPr>
              <a:t>лойиҳа</a:t>
            </a:r>
            <a:endParaRPr lang="ru-RU" sz="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0" name="Прямоугольник 119">
            <a:extLst>
              <a:ext uri="{FF2B5EF4-FFF2-40B4-BE49-F238E27FC236}">
                <a16:creationId xmlns:a16="http://schemas.microsoft.com/office/drawing/2014/main" id="{FF006063-8678-4E3A-BE27-1412B9A9EC2E}"/>
              </a:ext>
            </a:extLst>
          </p:cNvPr>
          <p:cNvSpPr/>
          <p:nvPr/>
        </p:nvSpPr>
        <p:spPr>
          <a:xfrm>
            <a:off x="174624" y="4643519"/>
            <a:ext cx="1648399" cy="356783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1" name="Скругленный прямоугольник 120">
            <a:extLst>
              <a:ext uri="{FF2B5EF4-FFF2-40B4-BE49-F238E27FC236}">
                <a16:creationId xmlns:a16="http://schemas.microsoft.com/office/drawing/2014/main" id="{6A929585-7920-4294-803E-2F97B3C7D1C1}"/>
              </a:ext>
            </a:extLst>
          </p:cNvPr>
          <p:cNvSpPr/>
          <p:nvPr/>
        </p:nvSpPr>
        <p:spPr>
          <a:xfrm>
            <a:off x="140546" y="4622280"/>
            <a:ext cx="1716553" cy="390178"/>
          </a:xfrm>
          <a:prstGeom prst="roundRect">
            <a:avLst/>
          </a:prstGeom>
          <a:ln w="19050">
            <a:noFill/>
            <a:prstDash val="solid"/>
          </a:ln>
          <a:effectLst>
            <a:innerShdw blurRad="63500" dist="50800">
              <a:prstClr val="black">
                <a:alpha val="50000"/>
              </a:prstClr>
            </a:innerShdw>
          </a:effectLst>
        </p:spPr>
        <p:txBody>
          <a:bodyPr wrap="square">
            <a:spAutoFit/>
          </a:bodyPr>
          <a:lstStyle/>
          <a:p>
            <a:pPr algn="ctr">
              <a:lnSpc>
                <a:spcPct val="110000"/>
              </a:lnSpc>
            </a:pPr>
            <a:r>
              <a:rPr lang="uz-Cyrl-UZ" sz="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ТАКЛИФ ЭТИЛАЁТГАН</a:t>
            </a:r>
          </a:p>
          <a:p>
            <a:pPr algn="ctr">
              <a:lnSpc>
                <a:spcPct val="110000"/>
              </a:lnSpc>
            </a:pPr>
            <a:r>
              <a:rPr lang="uz-Cyrl-UZ" sz="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ИНВЕСТИЦИЯ ЛОЙИҲАЛАРИ</a:t>
            </a:r>
            <a:endParaRPr lang="ru-RU" sz="8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24" name="Picture 10" descr="9 Best New instagram logo ideas | instagram logo, new instagram logo,  social media icons"/>
          <p:cNvPicPr>
            <a:picLocks noChangeAspect="1" noChangeArrowheads="1"/>
          </p:cNvPicPr>
          <p:nvPr/>
        </p:nvPicPr>
        <p:blipFill>
          <a:blip r:embed="rId19" cstate="print"/>
          <a:srcRect/>
          <a:stretch>
            <a:fillRect/>
          </a:stretch>
        </p:blipFill>
        <p:spPr bwMode="auto">
          <a:xfrm>
            <a:off x="3778334" y="4975155"/>
            <a:ext cx="4684094" cy="1874152"/>
          </a:xfrm>
          <a:prstGeom prst="rect">
            <a:avLst/>
          </a:prstGeom>
          <a:noFill/>
        </p:spPr>
      </p:pic>
      <p:sp>
        <p:nvSpPr>
          <p:cNvPr id="125" name="Прямоугольник 124"/>
          <p:cNvSpPr/>
          <p:nvPr/>
        </p:nvSpPr>
        <p:spPr>
          <a:xfrm>
            <a:off x="3783971" y="4633999"/>
            <a:ext cx="4678457" cy="261610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uz-Cyrl-UZ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ЗАРУР КОММУНИКАЦИЯ ТАРМОҚЛАРИ ХАРАЖАТЛАРИ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6" name="Прямоугольник 125"/>
          <p:cNvSpPr/>
          <p:nvPr/>
        </p:nvSpPr>
        <p:spPr>
          <a:xfrm>
            <a:off x="4145498" y="5079593"/>
            <a:ext cx="4409764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z-Cyrl-UZ" sz="1100" b="1" dirty="0"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lang="uz-Cyrl-UZ" sz="1050" b="1" dirty="0">
                <a:latin typeface="Arial" panose="020B0604020202020204" pitchFamily="34" charset="0"/>
                <a:cs typeface="Arial" panose="020B0604020202020204" pitchFamily="34" charset="0"/>
              </a:rPr>
              <a:t>ЭЛЕКТР ТОКИ – 2,0 км </a:t>
            </a:r>
            <a:r>
              <a:rPr lang="uz-Cyrl-UZ" sz="1050" b="1" dirty="0" smtClean="0">
                <a:latin typeface="Arial" panose="020B0604020202020204" pitchFamily="34" charset="0"/>
                <a:cs typeface="Arial" panose="020B0604020202020204" pitchFamily="34" charset="0"/>
              </a:rPr>
              <a:t>– </a:t>
            </a:r>
            <a:r>
              <a:rPr lang="uz-Cyrl-UZ" sz="1050" b="1" dirty="0">
                <a:latin typeface="Arial" panose="020B0604020202020204" pitchFamily="34" charset="0"/>
                <a:cs typeface="Arial" panose="020B0604020202020204" pitchFamily="34" charset="0"/>
              </a:rPr>
              <a:t>5000 млн.сўм</a:t>
            </a:r>
            <a:endParaRPr lang="ru-RU" sz="1100" dirty="0"/>
          </a:p>
        </p:txBody>
      </p:sp>
      <p:sp>
        <p:nvSpPr>
          <p:cNvPr id="127" name="Прямоугольник 126"/>
          <p:cNvSpPr/>
          <p:nvPr/>
        </p:nvSpPr>
        <p:spPr>
          <a:xfrm>
            <a:off x="4512846" y="5538603"/>
            <a:ext cx="3489699" cy="253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z-Cyrl-UZ" sz="1050" b="1" dirty="0">
                <a:latin typeface="Arial" panose="020B0604020202020204" pitchFamily="34" charset="0"/>
                <a:cs typeface="Arial" panose="020B0604020202020204" pitchFamily="34" charset="0"/>
              </a:rPr>
              <a:t>  ТАБИИЙ ГАЗ – 6 км – </a:t>
            </a:r>
            <a:r>
              <a:rPr lang="uz-Cyrl-UZ" sz="1050" b="1" dirty="0" smtClean="0">
                <a:latin typeface="Arial" panose="020B0604020202020204" pitchFamily="34" charset="0"/>
                <a:cs typeface="Arial" panose="020B0604020202020204" pitchFamily="34" charset="0"/>
              </a:rPr>
              <a:t>2400 </a:t>
            </a:r>
            <a:r>
              <a:rPr lang="uz-Cyrl-UZ" sz="1050" b="1" dirty="0">
                <a:latin typeface="Arial" panose="020B0604020202020204" pitchFamily="34" charset="0"/>
                <a:cs typeface="Arial" panose="020B0604020202020204" pitchFamily="34" charset="0"/>
              </a:rPr>
              <a:t>млн.сўм</a:t>
            </a:r>
            <a:endParaRPr lang="ru-RU" sz="1050" dirty="0"/>
          </a:p>
        </p:txBody>
      </p:sp>
      <p:sp>
        <p:nvSpPr>
          <p:cNvPr id="128" name="Прямоугольник 127"/>
          <p:cNvSpPr/>
          <p:nvPr/>
        </p:nvSpPr>
        <p:spPr>
          <a:xfrm>
            <a:off x="4679532" y="6030662"/>
            <a:ext cx="3400220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z-Cyrl-UZ" sz="1100" b="1" dirty="0">
                <a:latin typeface="Arial" panose="020B0604020202020204" pitchFamily="34" charset="0"/>
                <a:cs typeface="Arial" panose="020B0604020202020204" pitchFamily="34" charset="0"/>
              </a:rPr>
              <a:t>  ИЧИМЛИК СУВИ – </a:t>
            </a:r>
            <a:r>
              <a:rPr lang="uz-Cyrl-UZ" sz="1100" b="1" dirty="0" smtClean="0">
                <a:latin typeface="Arial" panose="020B0604020202020204" pitchFamily="34" charset="0"/>
                <a:cs typeface="Arial" panose="020B0604020202020204" pitchFamily="34" charset="0"/>
              </a:rPr>
              <a:t>2 </a:t>
            </a:r>
            <a:r>
              <a:rPr lang="uz-Cyrl-UZ" sz="1100" b="1" dirty="0">
                <a:latin typeface="Arial" panose="020B0604020202020204" pitchFamily="34" charset="0"/>
                <a:cs typeface="Arial" panose="020B0604020202020204" pitchFamily="34" charset="0"/>
              </a:rPr>
              <a:t>км </a:t>
            </a:r>
            <a:r>
              <a:rPr lang="uz-Cyrl-UZ" sz="1100" b="1" dirty="0" smtClean="0">
                <a:latin typeface="Arial" panose="020B0604020202020204" pitchFamily="34" charset="0"/>
                <a:cs typeface="Arial" panose="020B0604020202020204" pitchFamily="34" charset="0"/>
              </a:rPr>
              <a:t>– </a:t>
            </a:r>
            <a:r>
              <a:rPr lang="uz-Cyrl-UZ" sz="1100" b="1" dirty="0">
                <a:latin typeface="Arial" panose="020B0604020202020204" pitchFamily="34" charset="0"/>
                <a:cs typeface="Arial" panose="020B0604020202020204" pitchFamily="34" charset="0"/>
              </a:rPr>
              <a:t>800 </a:t>
            </a:r>
            <a:r>
              <a:rPr lang="uz-Cyrl-UZ" sz="1050" b="1" dirty="0">
                <a:latin typeface="Arial" panose="020B0604020202020204" pitchFamily="34" charset="0"/>
                <a:cs typeface="Arial" panose="020B0604020202020204" pitchFamily="34" charset="0"/>
              </a:rPr>
              <a:t>млн.сўм</a:t>
            </a:r>
            <a:endParaRPr lang="ru-RU" sz="1100" dirty="0"/>
          </a:p>
        </p:txBody>
      </p:sp>
      <p:sp>
        <p:nvSpPr>
          <p:cNvPr id="129" name="Прямоугольник 128"/>
          <p:cNvSpPr/>
          <p:nvPr/>
        </p:nvSpPr>
        <p:spPr>
          <a:xfrm>
            <a:off x="4302364" y="6481543"/>
            <a:ext cx="3813003" cy="253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z-Cyrl-UZ" sz="1050" b="1" dirty="0">
                <a:latin typeface="Arial" panose="020B0604020202020204" pitchFamily="34" charset="0"/>
                <a:cs typeface="Arial" panose="020B0604020202020204" pitchFamily="34" charset="0"/>
              </a:rPr>
              <a:t>  АВТОЙЎЛ – 1,5 км – </a:t>
            </a:r>
            <a:r>
              <a:rPr lang="uz-Cyrl-UZ" sz="1050" b="1" dirty="0" smtClean="0">
                <a:latin typeface="Arial" panose="020B0604020202020204" pitchFamily="34" charset="0"/>
                <a:cs typeface="Arial" panose="020B0604020202020204" pitchFamily="34" charset="0"/>
              </a:rPr>
              <a:t>1500 </a:t>
            </a:r>
            <a:r>
              <a:rPr lang="uz-Cyrl-UZ" sz="1050" b="1" dirty="0">
                <a:latin typeface="Arial" panose="020B0604020202020204" pitchFamily="34" charset="0"/>
                <a:cs typeface="Arial" panose="020B0604020202020204" pitchFamily="34" charset="0"/>
              </a:rPr>
              <a:t>млн.сўм</a:t>
            </a:r>
            <a:endParaRPr lang="ru-RU" sz="1050" dirty="0"/>
          </a:p>
        </p:txBody>
      </p:sp>
      <p:pic>
        <p:nvPicPr>
          <p:cNvPr id="130" name="Picture 6" descr="компьютерные иконки, электричество, электроэнергии"/>
          <p:cNvPicPr>
            <a:picLocks noChangeAspect="1" noChangeArrowheads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08866" y="5103998"/>
            <a:ext cx="483277" cy="2270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1" name="Picture 4" descr="Природный газ Компьютерные Иконки Нефтяная промышленность Промышленный газ,  другие, Разное, другие png | PNGEgg"/>
          <p:cNvPicPr>
            <a:picLocks noChangeAspect="1" noChangeArrowheads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5542" y="5528665"/>
            <a:ext cx="900823" cy="2393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2" name="Picture 2" descr="Кран Питьевая вода Водопровод Труба Компьютерные Иконки, вода, угол, текст,  логотип png | PNGWing"/>
          <p:cNvPicPr>
            <a:picLocks noChangeAspect="1" noChangeArrowheads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15265" y="6024477"/>
            <a:ext cx="752708" cy="2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" name="Picture 8" descr="дорога, компьютерные иконки, шоссе"/>
          <p:cNvPicPr>
            <a:picLocks noChangeAspect="1" noChangeArrowheads="1"/>
          </p:cNvPicPr>
          <p:nvPr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3926" y="6491911"/>
            <a:ext cx="748348" cy="265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4" name="Прямоугольник 133">
            <a:extLst>
              <a:ext uri="{FF2B5EF4-FFF2-40B4-BE49-F238E27FC236}">
                <a16:creationId xmlns:a16="http://schemas.microsoft.com/office/drawing/2014/main" id="{560AFBE8-5889-4DAD-942E-C0E2EC4EC4B5}"/>
              </a:ext>
            </a:extLst>
          </p:cNvPr>
          <p:cNvSpPr/>
          <p:nvPr/>
        </p:nvSpPr>
        <p:spPr>
          <a:xfrm>
            <a:off x="9089580" y="4645882"/>
            <a:ext cx="2362605" cy="261610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uz-Cyrl-UZ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ЭРИШИЛАДИГАН НАТИЖА</a:t>
            </a:r>
            <a:endParaRPr lang="en-US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135" name="Группа 20">
            <a:extLst>
              <a:ext uri="{FF2B5EF4-FFF2-40B4-BE49-F238E27FC236}">
                <a16:creationId xmlns:a16="http://schemas.microsoft.com/office/drawing/2014/main" id="{706BD03F-3738-4A3F-9092-11468B6A10CD}"/>
              </a:ext>
            </a:extLst>
          </p:cNvPr>
          <p:cNvGrpSpPr/>
          <p:nvPr/>
        </p:nvGrpSpPr>
        <p:grpSpPr>
          <a:xfrm>
            <a:off x="8504100" y="5172116"/>
            <a:ext cx="3731179" cy="1285171"/>
            <a:chOff x="4725118" y="5874312"/>
            <a:chExt cx="7445450" cy="2127147"/>
          </a:xfrm>
        </p:grpSpPr>
        <p:sp>
          <p:nvSpPr>
            <p:cNvPr id="136" name="Овал 135">
              <a:extLst>
                <a:ext uri="{FF2B5EF4-FFF2-40B4-BE49-F238E27FC236}">
                  <a16:creationId xmlns:a16="http://schemas.microsoft.com/office/drawing/2014/main" id="{B9F91CC6-B4EB-4080-BE28-C4F5A0029C49}"/>
                </a:ext>
              </a:extLst>
            </p:cNvPr>
            <p:cNvSpPr/>
            <p:nvPr/>
          </p:nvSpPr>
          <p:spPr>
            <a:xfrm>
              <a:off x="4862834" y="6012027"/>
              <a:ext cx="1718807" cy="171880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glow rad="228600">
                <a:schemeClr val="bg1">
                  <a:lumMod val="8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100"/>
            </a:p>
          </p:txBody>
        </p:sp>
        <p:sp>
          <p:nvSpPr>
            <p:cNvPr id="137" name="Арка 136">
              <a:extLst>
                <a:ext uri="{FF2B5EF4-FFF2-40B4-BE49-F238E27FC236}">
                  <a16:creationId xmlns:a16="http://schemas.microsoft.com/office/drawing/2014/main" id="{A97D3D95-281D-4CB7-9E73-8B182CAF99E7}"/>
                </a:ext>
              </a:extLst>
            </p:cNvPr>
            <p:cNvSpPr/>
            <p:nvPr/>
          </p:nvSpPr>
          <p:spPr>
            <a:xfrm>
              <a:off x="4725118" y="5874312"/>
              <a:ext cx="1994239" cy="1994239"/>
            </a:xfrm>
            <a:prstGeom prst="blockArc">
              <a:avLst>
                <a:gd name="adj1" fmla="val 4473"/>
                <a:gd name="adj2" fmla="val 18773797"/>
                <a:gd name="adj3" fmla="val 0"/>
              </a:avLst>
            </a:prstGeom>
            <a:noFill/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100">
                <a:solidFill>
                  <a:schemeClr val="tx1"/>
                </a:solidFill>
              </a:endParaRPr>
            </a:p>
          </p:txBody>
        </p:sp>
        <p:cxnSp>
          <p:nvCxnSpPr>
            <p:cNvPr id="138" name="Прямая со стрелкой 137">
              <a:extLst>
                <a:ext uri="{FF2B5EF4-FFF2-40B4-BE49-F238E27FC236}">
                  <a16:creationId xmlns:a16="http://schemas.microsoft.com/office/drawing/2014/main" id="{EF671E2F-C271-408A-B649-3A73BDDC6350}"/>
                </a:ext>
              </a:extLst>
            </p:cNvPr>
            <p:cNvCxnSpPr>
              <a:stCxn id="137" idx="0"/>
            </p:cNvCxnSpPr>
            <p:nvPr/>
          </p:nvCxnSpPr>
          <p:spPr>
            <a:xfrm flipV="1">
              <a:off x="6719356" y="6871433"/>
              <a:ext cx="448127" cy="1296"/>
            </a:xfrm>
            <a:prstGeom prst="straightConnector1">
              <a:avLst/>
            </a:prstGeom>
            <a:ln w="25400">
              <a:solidFill>
                <a:schemeClr val="tx1">
                  <a:lumMod val="85000"/>
                  <a:lumOff val="1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9" name="Овал 138">
              <a:extLst>
                <a:ext uri="{FF2B5EF4-FFF2-40B4-BE49-F238E27FC236}">
                  <a16:creationId xmlns:a16="http://schemas.microsoft.com/office/drawing/2014/main" id="{22CE9783-2914-46B7-A3A4-0D43ED5E08D8}"/>
                </a:ext>
              </a:extLst>
            </p:cNvPr>
            <p:cNvSpPr/>
            <p:nvPr/>
          </p:nvSpPr>
          <p:spPr>
            <a:xfrm>
              <a:off x="6292126" y="6046869"/>
              <a:ext cx="374727" cy="374727"/>
            </a:xfrm>
            <a:prstGeom prst="ellipse">
              <a:avLst/>
            </a:prstGeom>
            <a:solidFill>
              <a:srgbClr val="00B050"/>
            </a:solidFill>
            <a:ln>
              <a:solidFill>
                <a:schemeClr val="bg1"/>
              </a:solidFill>
            </a:ln>
            <a:effectLst>
              <a:glow rad="101600">
                <a:schemeClr val="bg1">
                  <a:lumMod val="8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100" b="1" dirty="0">
                  <a:ea typeface="Open Sans" panose="020B0606030504020204" pitchFamily="34" charset="0"/>
                  <a:cs typeface="Open Sans" panose="020B0606030504020204" pitchFamily="34" charset="0"/>
                </a:rPr>
                <a:t>1</a:t>
              </a:r>
              <a:endParaRPr lang="ru-RU" sz="1100" b="1" dirty="0"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140" name="Овал 139">
              <a:extLst>
                <a:ext uri="{FF2B5EF4-FFF2-40B4-BE49-F238E27FC236}">
                  <a16:creationId xmlns:a16="http://schemas.microsoft.com/office/drawing/2014/main" id="{8066C648-31E6-4BB4-A1AA-4B08C3E5D613}"/>
                </a:ext>
              </a:extLst>
            </p:cNvPr>
            <p:cNvSpPr/>
            <p:nvPr/>
          </p:nvSpPr>
          <p:spPr>
            <a:xfrm>
              <a:off x="7364376" y="6012027"/>
              <a:ext cx="1718807" cy="171880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glow rad="228600">
                <a:schemeClr val="bg1">
                  <a:lumMod val="8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100"/>
            </a:p>
          </p:txBody>
        </p:sp>
        <p:sp>
          <p:nvSpPr>
            <p:cNvPr id="141" name="Арка 140">
              <a:extLst>
                <a:ext uri="{FF2B5EF4-FFF2-40B4-BE49-F238E27FC236}">
                  <a16:creationId xmlns:a16="http://schemas.microsoft.com/office/drawing/2014/main" id="{E9CAD72A-C4CE-4440-8FE1-D9CF20D5BC53}"/>
                </a:ext>
              </a:extLst>
            </p:cNvPr>
            <p:cNvSpPr/>
            <p:nvPr/>
          </p:nvSpPr>
          <p:spPr>
            <a:xfrm>
              <a:off x="7226661" y="5874312"/>
              <a:ext cx="1994239" cy="1994239"/>
            </a:xfrm>
            <a:prstGeom prst="blockArc">
              <a:avLst>
                <a:gd name="adj1" fmla="val 4473"/>
                <a:gd name="adj2" fmla="val 18773797"/>
                <a:gd name="adj3" fmla="val 0"/>
              </a:avLst>
            </a:prstGeom>
            <a:noFill/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100">
                <a:solidFill>
                  <a:schemeClr val="tx1"/>
                </a:solidFill>
              </a:endParaRPr>
            </a:p>
          </p:txBody>
        </p:sp>
        <p:cxnSp>
          <p:nvCxnSpPr>
            <p:cNvPr id="142" name="Прямая со стрелкой 141">
              <a:extLst>
                <a:ext uri="{FF2B5EF4-FFF2-40B4-BE49-F238E27FC236}">
                  <a16:creationId xmlns:a16="http://schemas.microsoft.com/office/drawing/2014/main" id="{AA3E5DDA-25D1-4345-AD1A-13210F593FEA}"/>
                </a:ext>
              </a:extLst>
            </p:cNvPr>
            <p:cNvCxnSpPr>
              <a:stCxn id="141" idx="0"/>
            </p:cNvCxnSpPr>
            <p:nvPr/>
          </p:nvCxnSpPr>
          <p:spPr>
            <a:xfrm flipV="1">
              <a:off x="9220898" y="6871433"/>
              <a:ext cx="448127" cy="1296"/>
            </a:xfrm>
            <a:prstGeom prst="straightConnector1">
              <a:avLst/>
            </a:prstGeom>
            <a:ln w="25400">
              <a:solidFill>
                <a:schemeClr val="tx1">
                  <a:lumMod val="85000"/>
                  <a:lumOff val="1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3" name="Овал 142">
              <a:extLst>
                <a:ext uri="{FF2B5EF4-FFF2-40B4-BE49-F238E27FC236}">
                  <a16:creationId xmlns:a16="http://schemas.microsoft.com/office/drawing/2014/main" id="{2BC4A2FC-3E55-496C-884C-54C2C54D3B5C}"/>
                </a:ext>
              </a:extLst>
            </p:cNvPr>
            <p:cNvSpPr/>
            <p:nvPr/>
          </p:nvSpPr>
          <p:spPr>
            <a:xfrm>
              <a:off x="8793669" y="6046869"/>
              <a:ext cx="374727" cy="374727"/>
            </a:xfrm>
            <a:prstGeom prst="ellipse">
              <a:avLst/>
            </a:prstGeom>
            <a:solidFill>
              <a:srgbClr val="FFC000"/>
            </a:solidFill>
            <a:ln>
              <a:solidFill>
                <a:schemeClr val="bg1"/>
              </a:solidFill>
            </a:ln>
            <a:effectLst>
              <a:glow rad="101600">
                <a:schemeClr val="bg1">
                  <a:lumMod val="8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100" b="1" dirty="0">
                  <a:ea typeface="Open Sans" panose="020B0606030504020204" pitchFamily="34" charset="0"/>
                  <a:cs typeface="Open Sans" panose="020B0606030504020204" pitchFamily="34" charset="0"/>
                </a:rPr>
                <a:t>2</a:t>
              </a:r>
              <a:endParaRPr lang="ru-RU" sz="1100" b="1" dirty="0"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144" name="Овал 143">
              <a:extLst>
                <a:ext uri="{FF2B5EF4-FFF2-40B4-BE49-F238E27FC236}">
                  <a16:creationId xmlns:a16="http://schemas.microsoft.com/office/drawing/2014/main" id="{2B0620E6-F798-4B10-8B0A-1618FD15416B}"/>
                </a:ext>
              </a:extLst>
            </p:cNvPr>
            <p:cNvSpPr/>
            <p:nvPr/>
          </p:nvSpPr>
          <p:spPr>
            <a:xfrm>
              <a:off x="9865919" y="6012027"/>
              <a:ext cx="1718807" cy="171880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glow rad="228600">
                <a:schemeClr val="bg1">
                  <a:lumMod val="8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100"/>
            </a:p>
          </p:txBody>
        </p:sp>
        <p:sp>
          <p:nvSpPr>
            <p:cNvPr id="145" name="Арка 144">
              <a:extLst>
                <a:ext uri="{FF2B5EF4-FFF2-40B4-BE49-F238E27FC236}">
                  <a16:creationId xmlns:a16="http://schemas.microsoft.com/office/drawing/2014/main" id="{BE04583D-416C-4677-ADCA-AF57DC5BF1B3}"/>
                </a:ext>
              </a:extLst>
            </p:cNvPr>
            <p:cNvSpPr/>
            <p:nvPr/>
          </p:nvSpPr>
          <p:spPr>
            <a:xfrm>
              <a:off x="9728203" y="5874312"/>
              <a:ext cx="1994239" cy="1994239"/>
            </a:xfrm>
            <a:prstGeom prst="blockArc">
              <a:avLst>
                <a:gd name="adj1" fmla="val 4473"/>
                <a:gd name="adj2" fmla="val 18773797"/>
                <a:gd name="adj3" fmla="val 0"/>
              </a:avLst>
            </a:prstGeom>
            <a:noFill/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100">
                <a:solidFill>
                  <a:schemeClr val="tx1"/>
                </a:solidFill>
              </a:endParaRPr>
            </a:p>
          </p:txBody>
        </p:sp>
        <p:cxnSp>
          <p:nvCxnSpPr>
            <p:cNvPr id="146" name="Прямая со стрелкой 145">
              <a:extLst>
                <a:ext uri="{FF2B5EF4-FFF2-40B4-BE49-F238E27FC236}">
                  <a16:creationId xmlns:a16="http://schemas.microsoft.com/office/drawing/2014/main" id="{AE377778-7B50-4AF7-B63E-FF403F56E8F4}"/>
                </a:ext>
              </a:extLst>
            </p:cNvPr>
            <p:cNvCxnSpPr>
              <a:stCxn id="145" idx="0"/>
            </p:cNvCxnSpPr>
            <p:nvPr/>
          </p:nvCxnSpPr>
          <p:spPr>
            <a:xfrm flipV="1">
              <a:off x="11722441" y="6871433"/>
              <a:ext cx="448127" cy="1296"/>
            </a:xfrm>
            <a:prstGeom prst="straightConnector1">
              <a:avLst/>
            </a:prstGeom>
            <a:ln w="25400">
              <a:solidFill>
                <a:schemeClr val="tx1">
                  <a:lumMod val="85000"/>
                  <a:lumOff val="1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7" name="Овал 146">
              <a:extLst>
                <a:ext uri="{FF2B5EF4-FFF2-40B4-BE49-F238E27FC236}">
                  <a16:creationId xmlns:a16="http://schemas.microsoft.com/office/drawing/2014/main" id="{FC2E2CAB-BEC6-4343-8B77-A835E084750A}"/>
                </a:ext>
              </a:extLst>
            </p:cNvPr>
            <p:cNvSpPr/>
            <p:nvPr/>
          </p:nvSpPr>
          <p:spPr>
            <a:xfrm>
              <a:off x="11295211" y="6046869"/>
              <a:ext cx="374727" cy="374727"/>
            </a:xfrm>
            <a:prstGeom prst="ellipse">
              <a:avLst/>
            </a:prstGeom>
            <a:solidFill>
              <a:srgbClr val="0070C0"/>
            </a:solidFill>
            <a:ln>
              <a:solidFill>
                <a:schemeClr val="bg1"/>
              </a:solidFill>
            </a:ln>
            <a:effectLst>
              <a:glow rad="101600">
                <a:schemeClr val="bg1">
                  <a:lumMod val="8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100" b="1" dirty="0">
                  <a:ea typeface="Open Sans" panose="020B0606030504020204" pitchFamily="34" charset="0"/>
                  <a:cs typeface="Open Sans" panose="020B0606030504020204" pitchFamily="34" charset="0"/>
                </a:rPr>
                <a:t>3</a:t>
              </a:r>
              <a:endParaRPr lang="ru-RU" sz="1100" b="1" dirty="0"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148" name="TextBox 147">
              <a:extLst>
                <a:ext uri="{FF2B5EF4-FFF2-40B4-BE49-F238E27FC236}">
                  <a16:creationId xmlns:a16="http://schemas.microsoft.com/office/drawing/2014/main" id="{D126BBB5-CEE4-47FF-96C7-8A2581F146FB}"/>
                </a:ext>
              </a:extLst>
            </p:cNvPr>
            <p:cNvSpPr txBox="1"/>
            <p:nvPr/>
          </p:nvSpPr>
          <p:spPr>
            <a:xfrm>
              <a:off x="4820549" y="7100823"/>
              <a:ext cx="1782185" cy="5550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z-Cyrl-UZ" sz="1100" b="1" dirty="0">
                  <a:ea typeface="Open Sans" panose="020B0606030504020204" pitchFamily="34" charset="0"/>
                  <a:cs typeface="Open Sans" panose="020B0606030504020204" pitchFamily="34" charset="0"/>
                </a:rPr>
                <a:t>Янги иш ўрни</a:t>
              </a:r>
              <a:endParaRPr lang="ru-RU" sz="1100" b="1" dirty="0"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149" name="TextBox 148">
              <a:extLst>
                <a:ext uri="{FF2B5EF4-FFF2-40B4-BE49-F238E27FC236}">
                  <a16:creationId xmlns:a16="http://schemas.microsoft.com/office/drawing/2014/main" id="{7EE74954-38A1-479F-8902-508349EF53EC}"/>
                </a:ext>
              </a:extLst>
            </p:cNvPr>
            <p:cNvSpPr txBox="1"/>
            <p:nvPr/>
          </p:nvSpPr>
          <p:spPr>
            <a:xfrm>
              <a:off x="7364376" y="7087328"/>
              <a:ext cx="1718803" cy="9141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z-Cyrl-UZ" sz="1100" b="1" dirty="0">
                  <a:ea typeface="Open Sans" panose="020B0606030504020204" pitchFamily="34" charset="0"/>
                  <a:cs typeface="Open Sans" panose="020B0606030504020204" pitchFamily="34" charset="0"/>
                </a:rPr>
                <a:t>Хизматлар ҳажми</a:t>
              </a:r>
              <a:endParaRPr lang="ru-RU" sz="1100" b="1" dirty="0"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pic>
        <p:nvPicPr>
          <p:cNvPr id="150" name="Picture 4" descr="C:\Users\user1\Downloads\labor.png">
            <a:extLst>
              <a:ext uri="{FF2B5EF4-FFF2-40B4-BE49-F238E27FC236}">
                <a16:creationId xmlns:a16="http://schemas.microsoft.com/office/drawing/2014/main" id="{F58EB5F2-82BC-4D43-B02B-D6443777253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31923" y="5245183"/>
            <a:ext cx="323582" cy="3544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1" name="TextBox 150">
            <a:extLst>
              <a:ext uri="{FF2B5EF4-FFF2-40B4-BE49-F238E27FC236}">
                <a16:creationId xmlns:a16="http://schemas.microsoft.com/office/drawing/2014/main" id="{5AB9C437-FCC5-40DC-874F-41C24458AE07}"/>
              </a:ext>
            </a:extLst>
          </p:cNvPr>
          <p:cNvSpPr txBox="1"/>
          <p:nvPr/>
        </p:nvSpPr>
        <p:spPr>
          <a:xfrm>
            <a:off x="11011321" y="5888678"/>
            <a:ext cx="1072879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z-Cyrl-UZ" sz="1100" b="1" dirty="0">
                <a:ea typeface="Open Sans" panose="020B0606030504020204" pitchFamily="34" charset="0"/>
                <a:cs typeface="Open Sans" panose="020B0606030504020204" pitchFamily="34" charset="0"/>
              </a:rPr>
              <a:t>Бюджетга тушум</a:t>
            </a:r>
            <a:endParaRPr lang="ru-RU" sz="1100" b="1" dirty="0"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52" name="Прямоугольник 151">
            <a:extLst>
              <a:ext uri="{FF2B5EF4-FFF2-40B4-BE49-F238E27FC236}">
                <a16:creationId xmlns:a16="http://schemas.microsoft.com/office/drawing/2014/main" id="{62E9F815-C5E4-4BE0-A0C3-F7D0722CDB17}"/>
              </a:ext>
            </a:extLst>
          </p:cNvPr>
          <p:cNvSpPr/>
          <p:nvPr/>
        </p:nvSpPr>
        <p:spPr>
          <a:xfrm>
            <a:off x="8549683" y="5677886"/>
            <a:ext cx="911103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z-Cyrl-UZ" sz="11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   </a:t>
            </a:r>
            <a:r>
              <a:rPr lang="en-US" sz="11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200</a:t>
            </a:r>
            <a:r>
              <a:rPr lang="uz-Cyrl-UZ" sz="11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 </a:t>
            </a:r>
            <a:r>
              <a:rPr lang="uz-Cyrl-UZ" sz="1100" b="1" dirty="0">
                <a:solidFill>
                  <a:srgbClr val="7030A0"/>
                </a:solidFill>
                <a:cs typeface="Arial" panose="020B0604020202020204" pitchFamily="34" charset="0"/>
              </a:rPr>
              <a:t>нафар </a:t>
            </a:r>
            <a:endParaRPr lang="ru-RU" sz="1100" dirty="0">
              <a:solidFill>
                <a:srgbClr val="7030A0"/>
              </a:solidFill>
            </a:endParaRPr>
          </a:p>
        </p:txBody>
      </p:sp>
      <p:sp>
        <p:nvSpPr>
          <p:cNvPr id="153" name="Прямоугольник 152">
            <a:extLst>
              <a:ext uri="{FF2B5EF4-FFF2-40B4-BE49-F238E27FC236}">
                <a16:creationId xmlns:a16="http://schemas.microsoft.com/office/drawing/2014/main" id="{7B429F8E-34E4-4291-AF80-2F31E8151C17}"/>
              </a:ext>
            </a:extLst>
          </p:cNvPr>
          <p:cNvSpPr/>
          <p:nvPr/>
        </p:nvSpPr>
        <p:spPr>
          <a:xfrm>
            <a:off x="11130768" y="5499445"/>
            <a:ext cx="783959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z-Cyrl-UZ" sz="1100" b="1" dirty="0" smtClean="0">
                <a:solidFill>
                  <a:srgbClr val="C00000"/>
                </a:solidFill>
                <a:cs typeface="Arial" panose="020B0604020202020204" pitchFamily="34" charset="0"/>
              </a:rPr>
              <a:t>       3,3</a:t>
            </a:r>
            <a:r>
              <a:rPr lang="uz-Cyrl-UZ" sz="11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 </a:t>
            </a:r>
            <a:r>
              <a:rPr lang="uz-Cyrl-UZ" sz="1100" b="1" dirty="0">
                <a:solidFill>
                  <a:srgbClr val="7030A0"/>
                </a:solidFill>
                <a:cs typeface="Arial" panose="020B0604020202020204" pitchFamily="34" charset="0"/>
              </a:rPr>
              <a:t>млрд.сўм </a:t>
            </a:r>
            <a:endParaRPr lang="ru-RU" sz="1100" dirty="0">
              <a:solidFill>
                <a:srgbClr val="7030A0"/>
              </a:solidFill>
            </a:endParaRPr>
          </a:p>
        </p:txBody>
      </p:sp>
      <p:sp>
        <p:nvSpPr>
          <p:cNvPr id="154" name="Прямоугольник 153">
            <a:extLst>
              <a:ext uri="{FF2B5EF4-FFF2-40B4-BE49-F238E27FC236}">
                <a16:creationId xmlns:a16="http://schemas.microsoft.com/office/drawing/2014/main" id="{D6C6B7F9-1AE1-4FF0-8BF2-BCBB357FDAF5}"/>
              </a:ext>
            </a:extLst>
          </p:cNvPr>
          <p:cNvSpPr/>
          <p:nvPr/>
        </p:nvSpPr>
        <p:spPr>
          <a:xfrm>
            <a:off x="9912120" y="5525944"/>
            <a:ext cx="807689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z-Cyrl-UZ" sz="1100" b="1" dirty="0" smtClean="0">
                <a:solidFill>
                  <a:srgbClr val="C00000"/>
                </a:solidFill>
                <a:cs typeface="Arial" panose="020B0604020202020204" pitchFamily="34" charset="0"/>
              </a:rPr>
              <a:t>      72</a:t>
            </a:r>
            <a:r>
              <a:rPr lang="uz-Cyrl-UZ" sz="11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 </a:t>
            </a:r>
            <a:r>
              <a:rPr lang="uz-Cyrl-UZ" sz="1100" b="1" dirty="0">
                <a:solidFill>
                  <a:srgbClr val="7030A0"/>
                </a:solidFill>
                <a:cs typeface="Arial" panose="020B0604020202020204" pitchFamily="34" charset="0"/>
              </a:rPr>
              <a:t>млрд.сўм </a:t>
            </a:r>
            <a:endParaRPr lang="ru-RU" sz="1100" dirty="0">
              <a:solidFill>
                <a:srgbClr val="7030A0"/>
              </a:solidFill>
            </a:endParaRPr>
          </a:p>
        </p:txBody>
      </p:sp>
      <p:pic>
        <p:nvPicPr>
          <p:cNvPr id="155" name="Рисунок 154">
            <a:extLst>
              <a:ext uri="{FF2B5EF4-FFF2-40B4-BE49-F238E27FC236}">
                <a16:creationId xmlns:a16="http://schemas.microsoft.com/office/drawing/2014/main" id="{DF6C715B-C29D-4DAC-B045-E5676EE39BF4}"/>
              </a:ext>
            </a:extLst>
          </p:cNvPr>
          <p:cNvPicPr>
            <a:picLocks noChangeAspect="1"/>
          </p:cNvPicPr>
          <p:nvPr/>
        </p:nvPicPr>
        <p:blipFill>
          <a:blip r:embed="rId25" cstate="print"/>
          <a:stretch>
            <a:fillRect/>
          </a:stretch>
        </p:blipFill>
        <p:spPr>
          <a:xfrm>
            <a:off x="10147344" y="5274891"/>
            <a:ext cx="261773" cy="251921"/>
          </a:xfrm>
          <a:prstGeom prst="rect">
            <a:avLst/>
          </a:prstGeom>
        </p:spPr>
      </p:pic>
      <p:pic>
        <p:nvPicPr>
          <p:cNvPr id="156" name="Picture 16" descr="Картинки по запросу стоимость иконки">
            <a:extLst>
              <a:ext uri="{FF2B5EF4-FFF2-40B4-BE49-F238E27FC236}">
                <a16:creationId xmlns:a16="http://schemas.microsoft.com/office/drawing/2014/main" id="{869E82C6-F00A-4C9D-B322-822480B3033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6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48094" y="5254068"/>
            <a:ext cx="349308" cy="2636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7" name="Прямоугольник 156"/>
          <p:cNvSpPr/>
          <p:nvPr/>
        </p:nvSpPr>
        <p:spPr>
          <a:xfrm>
            <a:off x="12695163" y="6260484"/>
            <a:ext cx="1726504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uz-Cyrl-UZ" sz="11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1861120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5" name="Таблица 44"/>
          <p:cNvGraphicFramePr>
            <a:graphicFrameLocks noGrp="1"/>
          </p:cNvGraphicFramePr>
          <p:nvPr>
            <p:extLst/>
          </p:nvPr>
        </p:nvGraphicFramePr>
        <p:xfrm>
          <a:off x="0" y="1761208"/>
          <a:ext cx="12192000" cy="39624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064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64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064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z-Cyrl-UZ" sz="2000" dirty="0">
                          <a:solidFill>
                            <a:srgbClr val="ED7D31"/>
                          </a:solidFill>
                        </a:rPr>
                        <a:t> </a:t>
                      </a:r>
                      <a:r>
                        <a:rPr lang="en-US" sz="2000" dirty="0">
                          <a:solidFill>
                            <a:srgbClr val="ED7D31"/>
                          </a:solidFill>
                        </a:rPr>
                        <a:t>I</a:t>
                      </a:r>
                      <a:r>
                        <a:rPr lang="ru-RU" sz="2000" baseline="0" dirty="0">
                          <a:solidFill>
                            <a:srgbClr val="ED7D31"/>
                          </a:solidFill>
                        </a:rPr>
                        <a:t> </a:t>
                      </a:r>
                      <a:r>
                        <a:rPr lang="uz-Cyrl-UZ" sz="2000" dirty="0">
                          <a:solidFill>
                            <a:srgbClr val="ED7D31"/>
                          </a:solidFill>
                        </a:rPr>
                        <a:t>вариант</a:t>
                      </a:r>
                      <a:endParaRPr lang="ru-RU" sz="2000" dirty="0">
                        <a:solidFill>
                          <a:srgbClr val="ED7D3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dirty="0">
                          <a:solidFill>
                            <a:srgbClr val="7030A0"/>
                          </a:solidFill>
                        </a:rPr>
                        <a:t>II</a:t>
                      </a:r>
                      <a:r>
                        <a:rPr lang="ru-RU" sz="2000" baseline="0" dirty="0">
                          <a:solidFill>
                            <a:srgbClr val="7030A0"/>
                          </a:solidFill>
                        </a:rPr>
                        <a:t> </a:t>
                      </a:r>
                      <a:r>
                        <a:rPr lang="uz-Cyrl-UZ" sz="2000" dirty="0">
                          <a:solidFill>
                            <a:srgbClr val="7030A0"/>
                          </a:solidFill>
                        </a:rPr>
                        <a:t>вариант</a:t>
                      </a:r>
                      <a:endParaRPr lang="ru-RU" sz="2000" dirty="0">
                        <a:solidFill>
                          <a:srgbClr val="7030A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dirty="0">
                          <a:solidFill>
                            <a:srgbClr val="4472C4"/>
                          </a:solidFill>
                        </a:rPr>
                        <a:t>III</a:t>
                      </a:r>
                      <a:r>
                        <a:rPr lang="ru-RU" sz="2000" baseline="0" dirty="0">
                          <a:solidFill>
                            <a:srgbClr val="4472C4"/>
                          </a:solidFill>
                        </a:rPr>
                        <a:t> </a:t>
                      </a:r>
                      <a:r>
                        <a:rPr lang="uz-Cyrl-UZ" sz="2000" kern="1200" dirty="0">
                          <a:solidFill>
                            <a:srgbClr val="4472C4"/>
                          </a:solidFill>
                        </a:rPr>
                        <a:t>вариант (иссиқхона усулида)</a:t>
                      </a:r>
                      <a:endParaRPr lang="ru-RU" sz="2000" b="1" kern="1200" dirty="0">
                        <a:solidFill>
                          <a:srgbClr val="4472C4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D3145394-A0D2-47BD-AE88-72910F700B9B}"/>
              </a:ext>
            </a:extLst>
          </p:cNvPr>
          <p:cNvSpPr/>
          <p:nvPr/>
        </p:nvSpPr>
        <p:spPr>
          <a:xfrm>
            <a:off x="448" y="-5814"/>
            <a:ext cx="12191552" cy="621645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</a:t>
            </a:r>
            <a:endParaRPr lang="uz-Cyrl-UZ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2" name="Picture 2">
            <a:extLst>
              <a:ext uri="{FF2B5EF4-FFF2-40B4-BE49-F238E27FC236}">
                <a16:creationId xmlns:a16="http://schemas.microsoft.com/office/drawing/2014/main" id="{417184A9-E465-46E7-A0EF-EE1322F08D3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74" y="51179"/>
            <a:ext cx="590648" cy="5958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D90B72D5-E44D-4236-88C0-28FF4927CC4E}"/>
              </a:ext>
            </a:extLst>
          </p:cNvPr>
          <p:cNvSpPr/>
          <p:nvPr/>
        </p:nvSpPr>
        <p:spPr>
          <a:xfrm>
            <a:off x="2152575" y="70949"/>
            <a:ext cx="9047902" cy="454146"/>
          </a:xfrm>
          <a:prstGeom prst="rect">
            <a:avLst/>
          </a:prstGeom>
          <a:noFill/>
        </p:spPr>
        <p:txBody>
          <a:bodyPr wrap="square" lIns="23034" tIns="11517" rIns="23034" bIns="11517">
            <a:spAutoFit/>
          </a:bodyPr>
          <a:lstStyle/>
          <a:p>
            <a:pPr algn="ctr"/>
            <a:r>
              <a:rPr lang="uz-Cyrl-UZ" sz="1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ВОБКЕНТ</a:t>
            </a:r>
            <a:r>
              <a:rPr lang="ru-RU" sz="1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ТУМАНИ </a:t>
            </a:r>
            <a:r>
              <a:rPr lang="uz-Cyrl-UZ" sz="1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МИРВОШИ</a:t>
            </a:r>
            <a:r>
              <a:rPr lang="ru-RU" sz="1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МФЙДА АҲОЛИ ДАРОМАДЛАРИНИ ОШИРИШ МАҚСАДИДА </a:t>
            </a:r>
          </a:p>
          <a:p>
            <a:pPr algn="ctr"/>
            <a:r>
              <a:rPr lang="ru-RU" sz="1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ҚИШЛОҚ ХЎЖАЛИГИ  ЕРЛАРДАН  САМАРАЛИ ФОЙДАЛАНИШ </a:t>
            </a:r>
          </a:p>
        </p:txBody>
      </p:sp>
      <p:sp>
        <p:nvSpPr>
          <p:cNvPr id="129" name="TextBox 128">
            <a:extLst>
              <a:ext uri="{FF2B5EF4-FFF2-40B4-BE49-F238E27FC236}">
                <a16:creationId xmlns:a16="http://schemas.microsoft.com/office/drawing/2014/main" id="{039B8CA1-3EAD-4956-9C27-81FDFD8FBFA1}"/>
              </a:ext>
            </a:extLst>
          </p:cNvPr>
          <p:cNvSpPr txBox="1"/>
          <p:nvPr/>
        </p:nvSpPr>
        <p:spPr>
          <a:xfrm>
            <a:off x="718424" y="33653"/>
            <a:ext cx="1425886" cy="577257"/>
          </a:xfrm>
          <a:prstGeom prst="rect">
            <a:avLst/>
          </a:prstGeom>
          <a:noFill/>
        </p:spPr>
        <p:txBody>
          <a:bodyPr wrap="square" lIns="23034" tIns="11517" rIns="23034" bIns="11517" rtlCol="0">
            <a:spAutoFit/>
          </a:bodyPr>
          <a:lstStyle/>
          <a:p>
            <a:r>
              <a:rPr lang="uz-Cyrl-UZ" sz="9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ЎЗБЕКИСТОН РЕСПУБЛИКАСИ </a:t>
            </a:r>
          </a:p>
          <a:p>
            <a:r>
              <a:rPr lang="uz-Cyrl-UZ" sz="9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ВОБКЕНТ ТУМАН ҲОКИМЛИГИ</a:t>
            </a:r>
            <a:endParaRPr lang="ru-RU" sz="9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0" y="1451464"/>
            <a:ext cx="12192000" cy="313897"/>
          </a:xfrm>
          <a:prstGeom prst="roundRect">
            <a:avLst/>
          </a:prstGeom>
          <a:ln>
            <a:solidFill>
              <a:srgbClr val="0070C0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z-Cyrl-UZ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Ҳар бир хонадонга ажратиладиган </a:t>
            </a:r>
            <a:r>
              <a:rPr lang="uz-Cyrl-UZ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томорқа ер майдонларидан </a:t>
            </a:r>
            <a:r>
              <a:rPr lang="uz-Cyrl-UZ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фойдаланиш механизми</a:t>
            </a:r>
            <a:endParaRPr lang="ru-RU" sz="20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59" name="Группа 58"/>
          <p:cNvGrpSpPr/>
          <p:nvPr/>
        </p:nvGrpSpPr>
        <p:grpSpPr>
          <a:xfrm>
            <a:off x="0" y="611345"/>
            <a:ext cx="12192000" cy="760953"/>
            <a:chOff x="1610637" y="776454"/>
            <a:chExt cx="8949843" cy="760953"/>
          </a:xfrm>
        </p:grpSpPr>
        <p:grpSp>
          <p:nvGrpSpPr>
            <p:cNvPr id="60" name="Группа 59"/>
            <p:cNvGrpSpPr/>
            <p:nvPr/>
          </p:nvGrpSpPr>
          <p:grpSpPr>
            <a:xfrm>
              <a:off x="1610637" y="776454"/>
              <a:ext cx="8949843" cy="760953"/>
              <a:chOff x="2993817" y="800209"/>
              <a:chExt cx="8949843" cy="760953"/>
            </a:xfrm>
          </p:grpSpPr>
          <p:sp>
            <p:nvSpPr>
              <p:cNvPr id="62" name="Прямоугольник 61">
                <a:extLst>
                  <a:ext uri="{FF2B5EF4-FFF2-40B4-BE49-F238E27FC236}">
                    <a16:creationId xmlns:a16="http://schemas.microsoft.com/office/drawing/2014/main" id="{FF006063-8678-4E3A-BE27-1412B9A9EC2E}"/>
                  </a:ext>
                </a:extLst>
              </p:cNvPr>
              <p:cNvSpPr/>
              <p:nvPr/>
            </p:nvSpPr>
            <p:spPr>
              <a:xfrm>
                <a:off x="2993817" y="800209"/>
                <a:ext cx="8949843" cy="760953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28575"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dirty="0"/>
              </a:p>
            </p:txBody>
          </p:sp>
          <p:cxnSp>
            <p:nvCxnSpPr>
              <p:cNvPr id="66" name="Прямая соединительная линия 65"/>
              <p:cNvCxnSpPr/>
              <p:nvPr/>
            </p:nvCxnSpPr>
            <p:spPr>
              <a:xfrm flipH="1">
                <a:off x="7170589" y="844098"/>
                <a:ext cx="3475" cy="700297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7" name="Прямая соединительная линия 66"/>
              <p:cNvCxnSpPr/>
              <p:nvPr/>
            </p:nvCxnSpPr>
            <p:spPr>
              <a:xfrm flipH="1">
                <a:off x="5136879" y="853642"/>
                <a:ext cx="3475" cy="700297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8" name="Прямоугольник 67"/>
              <p:cNvSpPr/>
              <p:nvPr/>
            </p:nvSpPr>
            <p:spPr>
              <a:xfrm>
                <a:off x="3739550" y="816241"/>
                <a:ext cx="895958" cy="30777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uz-Cyrl-UZ" sz="1400" b="1" dirty="0">
                    <a:solidFill>
                      <a:srgbClr val="002060"/>
                    </a:solidFill>
                    <a:latin typeface="Arial" panose="020B0604020202020204" pitchFamily="34" charset="0"/>
                    <a:ea typeface="Times New Roman" panose="02020603050405020304" pitchFamily="18" charset="0"/>
                    <a:cs typeface="Arial" panose="020B0604020202020204" pitchFamily="34" charset="0"/>
                  </a:rPr>
                  <a:t>Аҳоли сони</a:t>
                </a:r>
                <a:endParaRPr lang="ru-RU" sz="1400" b="1" dirty="0">
                  <a:solidFill>
                    <a:srgbClr val="002060"/>
                  </a:solidFill>
                </a:endParaRPr>
              </a:p>
            </p:txBody>
          </p:sp>
          <p:pic>
            <p:nvPicPr>
              <p:cNvPr id="69" name="Рисунок 68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backgroundRemoval t="0" b="100000" l="0" r="100000">
                            <a14:foregroundMark x1="41440" y1="34402" x2="41440" y2="34402"/>
                            <a14:foregroundMark x1="62646" y1="52350" x2="62646" y2="52350"/>
                            <a14:foregroundMark x1="65759" y1="61325" x2="65759" y2="61325"/>
                            <a14:foregroundMark x1="66148" y1="77350" x2="66148" y2="77350"/>
                            <a14:foregroundMark x1="70039" y1="89530" x2="70039" y2="89530"/>
                          </a14:backgroundRemoval>
                        </a14:imgEffect>
                        <a14:imgEffect>
                          <a14:brightnessContrast bright="-100000"/>
                        </a14:imgEffect>
                      </a14:imgLayer>
                    </a14:imgProps>
                  </a:ext>
                </a:extLst>
              </a:blip>
              <a:stretch>
                <a:fillRect/>
              </a:stretch>
            </p:blipFill>
            <p:spPr>
              <a:xfrm>
                <a:off x="9619119" y="905112"/>
                <a:ext cx="484495" cy="496449"/>
              </a:xfrm>
              <a:prstGeom prst="rect">
                <a:avLst/>
              </a:prstGeom>
            </p:spPr>
          </p:pic>
          <p:pic>
            <p:nvPicPr>
              <p:cNvPr id="70" name="Рисунок 69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BEBA8EAE-BF5A-486C-A8C5-ECC9F3942E4B}">
                    <a14:imgProps xmlns:a14="http://schemas.microsoft.com/office/drawing/2010/main">
                      <a14:imgLayer r:embed="rId6">
                        <a14:imgEffect>
                          <a14:backgroundRemoval t="0" b="100000" l="0" r="100000">
                            <a14:foregroundMark x1="91087" y1="24303" x2="91087" y2="24303"/>
                            <a14:foregroundMark x1="90217" y1="38854" x2="90217" y2="38854"/>
                            <a14:foregroundMark x1="56957" y1="25851" x2="56957" y2="25851"/>
                            <a14:foregroundMark x1="56957" y1="7276" x2="56957" y2="7276"/>
                            <a14:foregroundMark x1="27609" y1="29876" x2="27609" y2="29876"/>
                            <a14:foregroundMark x1="32391" y1="38545" x2="32391" y2="38545"/>
                            <a14:foregroundMark x1="46957" y1="42570" x2="46957" y2="42570"/>
                            <a14:foregroundMark x1="54783" y1="59288" x2="54783" y2="59288"/>
                            <a14:foregroundMark x1="70870" y1="57740" x2="70870" y2="57740"/>
                          </a14:backgroundRemoval>
                        </a14:imgEffect>
                        <a14:imgEffect>
                          <a14:brightnessContrast bright="-100000"/>
                        </a14:imgEffect>
                      </a14:imgLayer>
                    </a14:imgProps>
                  </a:ext>
                </a:extLst>
              </a:blip>
              <a:stretch>
                <a:fillRect/>
              </a:stretch>
            </p:blipFill>
            <p:spPr>
              <a:xfrm>
                <a:off x="3204901" y="956502"/>
                <a:ext cx="464438" cy="475488"/>
              </a:xfrm>
              <a:prstGeom prst="rect">
                <a:avLst/>
              </a:prstGeom>
            </p:spPr>
          </p:pic>
        </p:grpSp>
        <p:cxnSp>
          <p:nvCxnSpPr>
            <p:cNvPr id="61" name="Прямая соединительная линия 60"/>
            <p:cNvCxnSpPr/>
            <p:nvPr/>
          </p:nvCxnSpPr>
          <p:spPr>
            <a:xfrm flipH="1">
              <a:off x="8107627" y="828075"/>
              <a:ext cx="3475" cy="700297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1" name="Прямоугольник 70"/>
          <p:cNvSpPr/>
          <p:nvPr/>
        </p:nvSpPr>
        <p:spPr>
          <a:xfrm>
            <a:off x="3689378" y="592961"/>
            <a:ext cx="1891434" cy="523220"/>
          </a:xfrm>
          <a:prstGeom prst="rect">
            <a:avLst/>
          </a:prstGeom>
        </p:spPr>
        <p:txBody>
          <a:bodyPr wrap="square" lIns="91438" tIns="45720" rIns="91438" bIns="45720">
            <a:spAutoFit/>
          </a:bodyPr>
          <a:lstStyle/>
          <a:p>
            <a:pPr algn="ctr"/>
            <a:r>
              <a:rPr lang="uz-Cyrl-UZ" sz="1400" b="1" dirty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Ижара асосида ажратиладиган ер </a:t>
            </a:r>
            <a:endParaRPr lang="ru-RU" sz="1400" dirty="0"/>
          </a:p>
        </p:txBody>
      </p:sp>
      <p:sp>
        <p:nvSpPr>
          <p:cNvPr id="72" name="Прямоугольник 71">
            <a:extLst>
              <a:ext uri="{FF2B5EF4-FFF2-40B4-BE49-F238E27FC236}">
                <a16:creationId xmlns:a16="http://schemas.microsoft.com/office/drawing/2014/main" id="{9A8B8DD9-0077-41EA-AEC8-8260039EA438}"/>
              </a:ext>
            </a:extLst>
          </p:cNvPr>
          <p:cNvSpPr/>
          <p:nvPr/>
        </p:nvSpPr>
        <p:spPr>
          <a:xfrm>
            <a:off x="6409149" y="580224"/>
            <a:ext cx="2221041" cy="523220"/>
          </a:xfrm>
          <a:prstGeom prst="rect">
            <a:avLst/>
          </a:prstGeom>
        </p:spPr>
        <p:txBody>
          <a:bodyPr wrap="square" lIns="91438" tIns="45720" rIns="91438" bIns="45720">
            <a:spAutoFit/>
          </a:bodyPr>
          <a:lstStyle/>
          <a:p>
            <a:pPr algn="ctr"/>
            <a:r>
              <a:rPr lang="uz-Cyrl-UZ" sz="1400" b="1" dirty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Ҳар бир аҳолига ўртача </a:t>
            </a:r>
            <a:endParaRPr lang="ru-RU" sz="1400" dirty="0">
              <a:solidFill>
                <a:srgbClr val="002060"/>
              </a:solidFill>
            </a:endParaRPr>
          </a:p>
        </p:txBody>
      </p:sp>
      <p:sp>
        <p:nvSpPr>
          <p:cNvPr id="73" name="Прямоугольник 72">
            <a:extLst>
              <a:ext uri="{FF2B5EF4-FFF2-40B4-BE49-F238E27FC236}">
                <a16:creationId xmlns:a16="http://schemas.microsoft.com/office/drawing/2014/main" id="{9A8B8DD9-0077-41EA-AEC8-8260039EA438}"/>
              </a:ext>
            </a:extLst>
          </p:cNvPr>
          <p:cNvSpPr/>
          <p:nvPr/>
        </p:nvSpPr>
        <p:spPr>
          <a:xfrm>
            <a:off x="9586699" y="628864"/>
            <a:ext cx="2519333" cy="461665"/>
          </a:xfrm>
          <a:prstGeom prst="rect">
            <a:avLst/>
          </a:prstGeom>
        </p:spPr>
        <p:txBody>
          <a:bodyPr wrap="square" lIns="91438" tIns="45720" rIns="91438" bIns="45720">
            <a:spAutoFit/>
          </a:bodyPr>
          <a:lstStyle/>
          <a:p>
            <a:pPr algn="ctr"/>
            <a:r>
              <a:rPr lang="uz-Cyrl-UZ" sz="12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Ер олиш орқали бандлиги таъминланадиган аҳоли сони</a:t>
            </a:r>
            <a:endParaRPr lang="ru-RU" sz="1200" dirty="0">
              <a:solidFill>
                <a:srgbClr val="002060"/>
              </a:solidFill>
            </a:endParaRPr>
          </a:p>
        </p:txBody>
      </p:sp>
      <p:pic>
        <p:nvPicPr>
          <p:cNvPr id="74" name="Picture 4" descr="Icons8 скачать бесплатно - Компьютерные иконки Переносимой сетевой ...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5205" y="710120"/>
            <a:ext cx="737686" cy="541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5" name="Рисунок 74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37020" y="681965"/>
            <a:ext cx="775075" cy="623764"/>
          </a:xfrm>
          <a:prstGeom prst="rect">
            <a:avLst/>
          </a:prstGeom>
        </p:spPr>
      </p:pic>
      <p:sp>
        <p:nvSpPr>
          <p:cNvPr id="76" name="Прямоугольник 75"/>
          <p:cNvSpPr/>
          <p:nvPr/>
        </p:nvSpPr>
        <p:spPr>
          <a:xfrm>
            <a:off x="10180888" y="1013272"/>
            <a:ext cx="1719660" cy="338554"/>
          </a:xfrm>
          <a:prstGeom prst="rect">
            <a:avLst/>
          </a:prstGeom>
        </p:spPr>
        <p:txBody>
          <a:bodyPr wrap="square" lIns="91438" tIns="45720" rIns="91438" bIns="45720">
            <a:spAutoFit/>
          </a:bodyPr>
          <a:lstStyle/>
          <a:p>
            <a:r>
              <a:rPr lang="ru-RU" sz="16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124 </a:t>
            </a:r>
            <a:r>
              <a:rPr lang="ru-RU" sz="1400" b="1" dirty="0" err="1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нафар</a:t>
            </a:r>
            <a:endParaRPr lang="ru-RU" sz="14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7" name="Прямоугольник 76">
            <a:extLst>
              <a:ext uri="{FF2B5EF4-FFF2-40B4-BE49-F238E27FC236}">
                <a16:creationId xmlns:a16="http://schemas.microsoft.com/office/drawing/2014/main" id="{53AEA54C-A6E4-41A5-9529-5978476152CB}"/>
              </a:ext>
            </a:extLst>
          </p:cNvPr>
          <p:cNvSpPr/>
          <p:nvPr/>
        </p:nvSpPr>
        <p:spPr>
          <a:xfrm>
            <a:off x="3955421" y="1041541"/>
            <a:ext cx="1557412" cy="338554"/>
          </a:xfrm>
          <a:prstGeom prst="rect">
            <a:avLst/>
          </a:prstGeom>
        </p:spPr>
        <p:txBody>
          <a:bodyPr wrap="square" lIns="91438" tIns="45720" rIns="91438" bIns="45720">
            <a:spAutoFit/>
          </a:bodyPr>
          <a:lstStyle/>
          <a:p>
            <a:r>
              <a:rPr lang="uz-Cyrl-UZ" sz="1600" b="1" dirty="0" smtClean="0">
                <a:solidFill>
                  <a:srgbClr val="C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10,0 </a:t>
            </a:r>
            <a:r>
              <a:rPr lang="uz-Cyrl-UZ" sz="1400" b="1" dirty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гектар</a:t>
            </a:r>
            <a:endParaRPr lang="ru-RU" sz="1400" dirty="0">
              <a:solidFill>
                <a:srgbClr val="002060"/>
              </a:solidFill>
            </a:endParaRPr>
          </a:p>
        </p:txBody>
      </p:sp>
      <p:sp>
        <p:nvSpPr>
          <p:cNvPr id="78" name="Прямоугольник 77">
            <a:extLst>
              <a:ext uri="{FF2B5EF4-FFF2-40B4-BE49-F238E27FC236}">
                <a16:creationId xmlns:a16="http://schemas.microsoft.com/office/drawing/2014/main" id="{F1A76F80-DB46-4221-B48E-BDF8B8D80E11}"/>
              </a:ext>
            </a:extLst>
          </p:cNvPr>
          <p:cNvSpPr/>
          <p:nvPr/>
        </p:nvSpPr>
        <p:spPr>
          <a:xfrm>
            <a:off x="6901279" y="1061508"/>
            <a:ext cx="1712892" cy="338554"/>
          </a:xfrm>
          <a:prstGeom prst="rect">
            <a:avLst/>
          </a:prstGeom>
        </p:spPr>
        <p:txBody>
          <a:bodyPr wrap="square" lIns="91438" tIns="45720" rIns="91438" bIns="45720">
            <a:spAutoFit/>
          </a:bodyPr>
          <a:lstStyle/>
          <a:p>
            <a:r>
              <a:rPr lang="uz-Cyrl-UZ" sz="1600" b="1" dirty="0" smtClean="0">
                <a:solidFill>
                  <a:srgbClr val="C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10-30 </a:t>
            </a:r>
            <a:r>
              <a:rPr lang="uz-Cyrl-UZ" sz="1400" b="1" dirty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сотихдан</a:t>
            </a:r>
            <a:endParaRPr lang="ru-RU" sz="1400" dirty="0">
              <a:solidFill>
                <a:srgbClr val="002060"/>
              </a:solidFill>
            </a:endParaRPr>
          </a:p>
        </p:txBody>
      </p:sp>
      <p:sp>
        <p:nvSpPr>
          <p:cNvPr id="79" name="Прямоугольник 78">
            <a:extLst>
              <a:ext uri="{FF2B5EF4-FFF2-40B4-BE49-F238E27FC236}">
                <a16:creationId xmlns:a16="http://schemas.microsoft.com/office/drawing/2014/main" id="{FF231467-6ECA-4AF3-92A5-7C1C95F90DBC}"/>
              </a:ext>
            </a:extLst>
          </p:cNvPr>
          <p:cNvSpPr/>
          <p:nvPr/>
        </p:nvSpPr>
        <p:spPr>
          <a:xfrm>
            <a:off x="1092106" y="934167"/>
            <a:ext cx="1770636" cy="338554"/>
          </a:xfrm>
          <a:prstGeom prst="rect">
            <a:avLst/>
          </a:prstGeom>
        </p:spPr>
        <p:txBody>
          <a:bodyPr wrap="square" lIns="91438" tIns="45720" rIns="91438" bIns="45720">
            <a:spAutoFit/>
          </a:bodyPr>
          <a:lstStyle/>
          <a:p>
            <a:r>
              <a:rPr lang="uz-Cyrl-UZ" sz="1600" b="1" dirty="0" smtClean="0">
                <a:solidFill>
                  <a:srgbClr val="C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2817 </a:t>
            </a:r>
            <a:r>
              <a:rPr lang="uz-Cyrl-UZ" sz="1400" b="1" dirty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нафар</a:t>
            </a:r>
            <a:endParaRPr lang="ru-RU" sz="1400" dirty="0">
              <a:solidFill>
                <a:srgbClr val="002060"/>
              </a:solidFill>
            </a:endParaRPr>
          </a:p>
        </p:txBody>
      </p:sp>
      <p:graphicFrame>
        <p:nvGraphicFramePr>
          <p:cNvPr id="84" name="Схема 83"/>
          <p:cNvGraphicFramePr/>
          <p:nvPr>
            <p:extLst/>
          </p:nvPr>
        </p:nvGraphicFramePr>
        <p:xfrm>
          <a:off x="-52375" y="1683411"/>
          <a:ext cx="4059597" cy="559368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9" r:lo="rId10" r:qs="rId11" r:cs="rId12"/>
          </a:graphicData>
        </a:graphic>
      </p:graphicFrame>
      <p:graphicFrame>
        <p:nvGraphicFramePr>
          <p:cNvPr id="88" name="Схема 87"/>
          <p:cNvGraphicFramePr/>
          <p:nvPr>
            <p:extLst/>
          </p:nvPr>
        </p:nvGraphicFramePr>
        <p:xfrm>
          <a:off x="4012571" y="1632009"/>
          <a:ext cx="4059597" cy="559368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4" r:lo="rId15" r:qs="rId16" r:cs="rId17"/>
          </a:graphicData>
        </a:graphic>
      </p:graphicFrame>
      <p:graphicFrame>
        <p:nvGraphicFramePr>
          <p:cNvPr id="89" name="Схема 88"/>
          <p:cNvGraphicFramePr/>
          <p:nvPr>
            <p:extLst/>
          </p:nvPr>
        </p:nvGraphicFramePr>
        <p:xfrm>
          <a:off x="8105493" y="1665562"/>
          <a:ext cx="4124607" cy="559368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9" r:lo="rId20" r:qs="rId21" r:cs="rId22"/>
          </a:graphicData>
        </a:graphic>
      </p:graphicFrame>
    </p:spTree>
    <p:extLst>
      <p:ext uri="{BB962C8B-B14F-4D97-AF65-F5344CB8AC3E}">
        <p14:creationId xmlns:p14="http://schemas.microsoft.com/office/powerpoint/2010/main" val="4280593182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4556</TotalTime>
  <Words>936</Words>
  <Application>Microsoft Office PowerPoint</Application>
  <PresentationFormat>Широкоэкранный</PresentationFormat>
  <Paragraphs>198</Paragraphs>
  <Slides>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</vt:i4>
      </vt:variant>
    </vt:vector>
  </HeadingPairs>
  <TitlesOfParts>
    <vt:vector size="12" baseType="lpstr">
      <vt:lpstr>Arial</vt:lpstr>
      <vt:lpstr>Arial Black</vt:lpstr>
      <vt:lpstr>Calibri</vt:lpstr>
      <vt:lpstr>Calibri Light</vt:lpstr>
      <vt:lpstr>Open Sans</vt:lpstr>
      <vt:lpstr>Times New Roman</vt:lpstr>
      <vt:lpstr>Verdana</vt:lpstr>
      <vt:lpstr>Wingdings</vt:lpstr>
      <vt:lpstr>Тема Office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Isroil Saidov</dc:creator>
  <cp:lastModifiedBy>u s e r</cp:lastModifiedBy>
  <cp:revision>647</cp:revision>
  <cp:lastPrinted>2023-10-18T12:53:24Z</cp:lastPrinted>
  <dcterms:created xsi:type="dcterms:W3CDTF">2023-05-03T09:53:25Z</dcterms:created>
  <dcterms:modified xsi:type="dcterms:W3CDTF">2023-10-18T15:11:55Z</dcterms:modified>
</cp:coreProperties>
</file>